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Chiv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iqlUIzlA4rsZrI9ERhDRW26FxaH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yuichi L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22" Type="http://schemas.openxmlformats.org/officeDocument/2006/relationships/slide" Target="slides/slide16.xml"/><Relationship Id="rId44" Type="http://schemas.openxmlformats.org/officeDocument/2006/relationships/font" Target="fonts/Chivo-bold.fntdata"/><Relationship Id="rId21" Type="http://schemas.openxmlformats.org/officeDocument/2006/relationships/slide" Target="slides/slide15.xml"/><Relationship Id="rId43" Type="http://schemas.openxmlformats.org/officeDocument/2006/relationships/font" Target="fonts/Chivo-regular.fntdata"/><Relationship Id="rId24" Type="http://schemas.openxmlformats.org/officeDocument/2006/relationships/slide" Target="slides/slide18.xml"/><Relationship Id="rId46" Type="http://schemas.openxmlformats.org/officeDocument/2006/relationships/font" Target="fonts/Chivo-boldItalic.fntdata"/><Relationship Id="rId23" Type="http://schemas.openxmlformats.org/officeDocument/2006/relationships/slide" Target="slides/slide17.xml"/><Relationship Id="rId45" Type="http://schemas.openxmlformats.org/officeDocument/2006/relationships/font" Target="fonts/Chiv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9-08T14:42:44.998">
    <p:pos x="288" y="1280"/>
    <p:text>A0-A5 can actually be used for digital input/output if more digital pins are needed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651pEM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Changelist: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1.1: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Changed Slide 7 to provide a language Reference to arduino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Removed UCLA Specific content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Skipped certain slides that are potentially useful but not definitely.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1.0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Initial Release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Include the port picture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Jackie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e663c923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e663c92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ba4d92d86_1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ba4d92d86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skip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 analogRead() to right column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ba4d92d86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eba4d92d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2d8fb64c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2d8fb64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4"/>
          <p:cNvGrpSpPr/>
          <p:nvPr/>
        </p:nvGrpSpPr>
        <p:grpSpPr>
          <a:xfrm>
            <a:off x="-121" y="-199"/>
            <a:ext cx="9143821" cy="5142888"/>
            <a:chOff x="2973586" y="5250656"/>
            <a:chExt cx="2856819" cy="1606800"/>
          </a:xfrm>
        </p:grpSpPr>
        <p:sp>
          <p:nvSpPr>
            <p:cNvPr id="11" name="Google Shape;11;p34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4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34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34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34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4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4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4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34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3"/>
          <p:cNvGrpSpPr/>
          <p:nvPr/>
        </p:nvGrpSpPr>
        <p:grpSpPr>
          <a:xfrm>
            <a:off x="-121" y="0"/>
            <a:ext cx="9143820" cy="5144623"/>
            <a:chOff x="2973586" y="0"/>
            <a:chExt cx="2856819" cy="1607343"/>
          </a:xfrm>
        </p:grpSpPr>
        <p:sp>
          <p:nvSpPr>
            <p:cNvPr id="116" name="Google Shape;116;p43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3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3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3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3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43"/>
          <p:cNvSpPr txBox="1"/>
          <p:nvPr>
            <p:ph idx="1" type="body"/>
          </p:nvPr>
        </p:nvSpPr>
        <p:spPr>
          <a:xfrm>
            <a:off x="457200" y="1844275"/>
            <a:ext cx="2190000" cy="27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22" name="Google Shape;122;p4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44"/>
          <p:cNvGrpSpPr/>
          <p:nvPr/>
        </p:nvGrpSpPr>
        <p:grpSpPr>
          <a:xfrm>
            <a:off x="-239" y="-201"/>
            <a:ext cx="9143820" cy="5143304"/>
            <a:chOff x="6316957" y="5250656"/>
            <a:chExt cx="2856819" cy="1606930"/>
          </a:xfrm>
        </p:grpSpPr>
        <p:sp>
          <p:nvSpPr>
            <p:cNvPr id="125" name="Google Shape;125;p44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4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4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4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4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4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4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4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4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4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4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5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22" name="Google Shape;22;p35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5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5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5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5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5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3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6"/>
          <p:cNvGrpSpPr/>
          <p:nvPr/>
        </p:nvGrpSpPr>
        <p:grpSpPr>
          <a:xfrm>
            <a:off x="-121" y="0"/>
            <a:ext cx="9143820" cy="5144623"/>
            <a:chOff x="2973586" y="0"/>
            <a:chExt cx="2856819" cy="1607343"/>
          </a:xfrm>
        </p:grpSpPr>
        <p:sp>
          <p:nvSpPr>
            <p:cNvPr id="33" name="Google Shape;33;p36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3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7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41" name="Google Shape;41;p37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7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7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3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8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51" name="Google Shape;51;p38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8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8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8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8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8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3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" name="Google Shape;58;p38"/>
          <p:cNvSpPr txBox="1"/>
          <p:nvPr>
            <p:ph idx="1" type="body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59" name="Google Shape;59;p38"/>
          <p:cNvSpPr txBox="1"/>
          <p:nvPr>
            <p:ph idx="2" type="body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39"/>
          <p:cNvGrpSpPr/>
          <p:nvPr/>
        </p:nvGrpSpPr>
        <p:grpSpPr>
          <a:xfrm>
            <a:off x="-121" y="-199"/>
            <a:ext cx="9143821" cy="5142888"/>
            <a:chOff x="2973586" y="5250656"/>
            <a:chExt cx="2856819" cy="1606800"/>
          </a:xfrm>
        </p:grpSpPr>
        <p:sp>
          <p:nvSpPr>
            <p:cNvPr id="63" name="Google Shape;63;p39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9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9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9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9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9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9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9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39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72" name="Google Shape;72;p39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0"/>
          <p:cNvGrpSpPr/>
          <p:nvPr/>
        </p:nvGrpSpPr>
        <p:grpSpPr>
          <a:xfrm>
            <a:off x="-239" y="-201"/>
            <a:ext cx="9143820" cy="5143304"/>
            <a:chOff x="6316957" y="5250656"/>
            <a:chExt cx="2856819" cy="1606930"/>
          </a:xfrm>
        </p:grpSpPr>
        <p:sp>
          <p:nvSpPr>
            <p:cNvPr id="75" name="Google Shape;75;p40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0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0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0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0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0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0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0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0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0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40"/>
          <p:cNvSpPr txBox="1"/>
          <p:nvPr>
            <p:ph idx="1" type="body"/>
          </p:nvPr>
        </p:nvSpPr>
        <p:spPr>
          <a:xfrm>
            <a:off x="1006900" y="677700"/>
            <a:ext cx="49368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40"/>
          <p:cNvSpPr txBox="1"/>
          <p:nvPr/>
        </p:nvSpPr>
        <p:spPr>
          <a:xfrm>
            <a:off x="239550" y="339696"/>
            <a:ext cx="777000" cy="653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" sz="100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“</a:t>
            </a:r>
            <a:endParaRPr b="0" i="0" sz="100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87" name="Google Shape;87;p4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41"/>
          <p:cNvGrpSpPr/>
          <p:nvPr/>
        </p:nvGrpSpPr>
        <p:grpSpPr>
          <a:xfrm>
            <a:off x="-241" y="-106"/>
            <a:ext cx="9143821" cy="5143317"/>
            <a:chOff x="6361595" y="2777133"/>
            <a:chExt cx="2856819" cy="1606935"/>
          </a:xfrm>
        </p:grpSpPr>
        <p:sp>
          <p:nvSpPr>
            <p:cNvPr id="90" name="Google Shape;90;p41"/>
            <p:cNvSpPr/>
            <p:nvPr/>
          </p:nvSpPr>
          <p:spPr>
            <a:xfrm>
              <a:off x="6361595" y="3328877"/>
              <a:ext cx="2856819" cy="1055191"/>
            </a:xfrm>
            <a:custGeom>
              <a:rect b="b" l="l" r="r" t="t"/>
              <a:pathLst>
                <a:path extrusionOk="0" h="1055191" w="2856819">
                  <a:moveTo>
                    <a:pt x="0" y="1055599"/>
                  </a:moveTo>
                  <a:lnTo>
                    <a:pt x="2856819" y="1055599"/>
                  </a:lnTo>
                  <a:lnTo>
                    <a:pt x="2856819" y="0"/>
                  </a:lnTo>
                  <a:lnTo>
                    <a:pt x="0" y="503854"/>
                  </a:lnTo>
                  <a:lnTo>
                    <a:pt x="0" y="1055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1"/>
            <p:cNvSpPr/>
            <p:nvPr/>
          </p:nvSpPr>
          <p:spPr>
            <a:xfrm>
              <a:off x="6361595" y="3581367"/>
              <a:ext cx="471672" cy="250031"/>
            </a:xfrm>
            <a:custGeom>
              <a:rect b="b" l="l" r="r" t="t"/>
              <a:pathLst>
                <a:path extrusionOk="0" h="250031" w="471672">
                  <a:moveTo>
                    <a:pt x="0" y="83189"/>
                  </a:moveTo>
                  <a:lnTo>
                    <a:pt x="0" y="251365"/>
                  </a:lnTo>
                  <a:lnTo>
                    <a:pt x="471673" y="168176"/>
                  </a:lnTo>
                  <a:lnTo>
                    <a:pt x="471673" y="0"/>
                  </a:lnTo>
                  <a:lnTo>
                    <a:pt x="0" y="831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1"/>
            <p:cNvSpPr/>
            <p:nvPr/>
          </p:nvSpPr>
          <p:spPr>
            <a:xfrm>
              <a:off x="8188769" y="3160702"/>
              <a:ext cx="1029645" cy="349746"/>
            </a:xfrm>
            <a:custGeom>
              <a:rect b="b" l="l" r="r" t="t"/>
              <a:pathLst>
                <a:path extrusionOk="0" h="349746" w="1029645">
                  <a:moveTo>
                    <a:pt x="1029645" y="0"/>
                  </a:moveTo>
                  <a:lnTo>
                    <a:pt x="0" y="181597"/>
                  </a:lnTo>
                  <a:lnTo>
                    <a:pt x="0" y="349773"/>
                  </a:lnTo>
                  <a:lnTo>
                    <a:pt x="1029645" y="168176"/>
                  </a:lnTo>
                  <a:lnTo>
                    <a:pt x="102964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1"/>
            <p:cNvSpPr/>
            <p:nvPr/>
          </p:nvSpPr>
          <p:spPr>
            <a:xfrm>
              <a:off x="6361595" y="3343125"/>
              <a:ext cx="868949" cy="319980"/>
            </a:xfrm>
            <a:custGeom>
              <a:rect b="b" l="l" r="r" t="t"/>
              <a:pathLst>
                <a:path extrusionOk="0" h="319980" w="868949">
                  <a:moveTo>
                    <a:pt x="0" y="153256"/>
                  </a:moveTo>
                  <a:lnTo>
                    <a:pt x="0" y="321431"/>
                  </a:lnTo>
                  <a:lnTo>
                    <a:pt x="868949" y="168176"/>
                  </a:lnTo>
                  <a:lnTo>
                    <a:pt x="868949" y="0"/>
                  </a:lnTo>
                  <a:lnTo>
                    <a:pt x="0" y="15325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1"/>
            <p:cNvSpPr/>
            <p:nvPr/>
          </p:nvSpPr>
          <p:spPr>
            <a:xfrm>
              <a:off x="6361595" y="3286479"/>
              <a:ext cx="236580" cy="209847"/>
            </a:xfrm>
            <a:custGeom>
              <a:rect b="b" l="l" r="r" t="t"/>
              <a:pathLst>
                <a:path extrusionOk="0" h="209847" w="236580">
                  <a:moveTo>
                    <a:pt x="0" y="41725"/>
                  </a:moveTo>
                  <a:lnTo>
                    <a:pt x="0" y="209901"/>
                  </a:lnTo>
                  <a:lnTo>
                    <a:pt x="236580" y="168176"/>
                  </a:lnTo>
                  <a:lnTo>
                    <a:pt x="236580" y="0"/>
                  </a:lnTo>
                  <a:lnTo>
                    <a:pt x="0" y="417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1"/>
            <p:cNvSpPr/>
            <p:nvPr/>
          </p:nvSpPr>
          <p:spPr>
            <a:xfrm>
              <a:off x="8331610" y="2824350"/>
              <a:ext cx="886804" cy="324445"/>
            </a:xfrm>
            <a:custGeom>
              <a:rect b="b" l="l" r="r" t="t"/>
              <a:pathLst>
                <a:path extrusionOk="0" h="324445" w="886804">
                  <a:moveTo>
                    <a:pt x="886804" y="0"/>
                  </a:moveTo>
                  <a:lnTo>
                    <a:pt x="0" y="156405"/>
                  </a:lnTo>
                  <a:lnTo>
                    <a:pt x="0" y="324581"/>
                  </a:lnTo>
                  <a:lnTo>
                    <a:pt x="886804" y="168176"/>
                  </a:lnTo>
                  <a:lnTo>
                    <a:pt x="886804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1"/>
            <p:cNvSpPr/>
            <p:nvPr/>
          </p:nvSpPr>
          <p:spPr>
            <a:xfrm>
              <a:off x="6868978" y="2954026"/>
              <a:ext cx="660639" cy="284261"/>
            </a:xfrm>
            <a:custGeom>
              <a:rect b="b" l="l" r="r" t="t"/>
              <a:pathLst>
                <a:path extrusionOk="0" h="284261" w="660639">
                  <a:moveTo>
                    <a:pt x="0" y="116516"/>
                  </a:moveTo>
                  <a:lnTo>
                    <a:pt x="0" y="284692"/>
                  </a:lnTo>
                  <a:lnTo>
                    <a:pt x="660639" y="168176"/>
                  </a:lnTo>
                  <a:lnTo>
                    <a:pt x="660639" y="0"/>
                  </a:lnTo>
                  <a:lnTo>
                    <a:pt x="0" y="11651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1"/>
            <p:cNvSpPr/>
            <p:nvPr/>
          </p:nvSpPr>
          <p:spPr>
            <a:xfrm>
              <a:off x="7093655" y="2777133"/>
              <a:ext cx="1438825" cy="253007"/>
            </a:xfrm>
            <a:custGeom>
              <a:rect b="b" l="l" r="r" t="t"/>
              <a:pathLst>
                <a:path extrusionOk="0" h="253007" w="1438825">
                  <a:moveTo>
                    <a:pt x="485388" y="0"/>
                  </a:moveTo>
                  <a:lnTo>
                    <a:pt x="0" y="85607"/>
                  </a:lnTo>
                  <a:lnTo>
                    <a:pt x="0" y="253783"/>
                  </a:lnTo>
                  <a:lnTo>
                    <a:pt x="1438932" y="0"/>
                  </a:lnTo>
                  <a:lnTo>
                    <a:pt x="48538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41"/>
          <p:cNvSpPr txBox="1"/>
          <p:nvPr>
            <p:ph type="title"/>
          </p:nvPr>
        </p:nvSpPr>
        <p:spPr>
          <a:xfrm>
            <a:off x="457200" y="2394450"/>
            <a:ext cx="4114800" cy="4206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9" name="Google Shape;99;p41"/>
          <p:cNvSpPr txBox="1"/>
          <p:nvPr>
            <p:ph idx="1" type="body"/>
          </p:nvPr>
        </p:nvSpPr>
        <p:spPr>
          <a:xfrm>
            <a:off x="3200400" y="2800175"/>
            <a:ext cx="54864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9pPr>
          </a:lstStyle>
          <a:p/>
        </p:txBody>
      </p:sp>
      <p:sp>
        <p:nvSpPr>
          <p:cNvPr id="100" name="Google Shape;100;p4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2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103" name="Google Shape;103;p42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2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2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2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2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2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42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0" name="Google Shape;110;p42"/>
          <p:cNvSpPr txBox="1"/>
          <p:nvPr>
            <p:ph idx="1" type="body"/>
          </p:nvPr>
        </p:nvSpPr>
        <p:spPr>
          <a:xfrm>
            <a:off x="457200" y="2383150"/>
            <a:ext cx="2563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111" name="Google Shape;111;p42"/>
          <p:cNvSpPr txBox="1"/>
          <p:nvPr>
            <p:ph idx="2" type="body"/>
          </p:nvPr>
        </p:nvSpPr>
        <p:spPr>
          <a:xfrm>
            <a:off x="3290238" y="2383150"/>
            <a:ext cx="2563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112" name="Google Shape;112;p42"/>
          <p:cNvSpPr txBox="1"/>
          <p:nvPr>
            <p:ph idx="3" type="body"/>
          </p:nvPr>
        </p:nvSpPr>
        <p:spPr>
          <a:xfrm>
            <a:off x="6123300" y="2383150"/>
            <a:ext cx="2563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113" name="Google Shape;113;p4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arduino.cc/en/main/softwar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openproject.space/potentiometer-blink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hyperlink" Target="http://www.wch.cn/download/CH341SER_EXE.html" TargetMode="External"/><Relationship Id="rId5" Type="http://schemas.openxmlformats.org/officeDocument/2006/relationships/hyperlink" Target="https://acoptex.com/project/63/chinese-clone-of-arduino-nano-with-chip-ch340g-how-to-fix-it-at-acoptex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drive.google.com/file/d/12avQ88e0lzZ8C9XaFkceYeD15WQX6QS1/view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www.arduino.cc/reference/en/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457200" y="799275"/>
            <a:ext cx="8235900" cy="3182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OPS Lecture 1: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/>
              <a:t>Microcontrollers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/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910188"/>
            <a:ext cx="2086425" cy="91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550" y="376129"/>
            <a:ext cx="2501802" cy="250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 txBox="1"/>
          <p:nvPr/>
        </p:nvSpPr>
        <p:spPr>
          <a:xfrm>
            <a:off x="3899100" y="4821550"/>
            <a:ext cx="5244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rPr>
              <a:t>V1.1</a:t>
            </a:r>
            <a:endParaRPr b="0" i="0" sz="800" u="none" cap="none" strike="noStrike">
              <a:solidFill>
                <a:srgbClr val="B7B7B7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 txBox="1"/>
          <p:nvPr/>
        </p:nvSpPr>
        <p:spPr>
          <a:xfrm>
            <a:off x="5918400" y="1339138"/>
            <a:ext cx="31494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Now, we can use </a:t>
            </a:r>
            <a:r>
              <a:rPr b="1" i="0" lang="en" sz="12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“LED”</a:t>
            </a:r>
            <a:r>
              <a:rPr b="0" i="0" lang="en" sz="12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 to refer to the pin instead of looking up the pin# each time</a:t>
            </a:r>
            <a:endParaRPr b="0" i="0" sz="12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54" name="Google Shape;254;p1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#define</a:t>
            </a:r>
            <a:endParaRPr/>
          </a:p>
        </p:txBody>
      </p:sp>
      <p:sp>
        <p:nvSpPr>
          <p:cNvPr id="255" name="Google Shape;255;p1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57" name="Google Shape;2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900" y="2131950"/>
            <a:ext cx="273367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0"/>
          <p:cNvSpPr/>
          <p:nvPr/>
        </p:nvSpPr>
        <p:spPr>
          <a:xfrm>
            <a:off x="5409775" y="2039825"/>
            <a:ext cx="1510200" cy="46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5409775" y="2595625"/>
            <a:ext cx="1912200" cy="8760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5409775" y="3565725"/>
            <a:ext cx="2733600" cy="7284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"/>
          <p:cNvSpPr txBox="1"/>
          <p:nvPr>
            <p:ph idx="1" type="body"/>
          </p:nvPr>
        </p:nvSpPr>
        <p:spPr>
          <a:xfrm>
            <a:off x="457200" y="2082925"/>
            <a:ext cx="47529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#define</a:t>
            </a:r>
            <a:r>
              <a:rPr lang="en" sz="1400"/>
              <a:t> &lt;</a:t>
            </a:r>
            <a:r>
              <a:rPr b="1" lang="en" sz="1400">
                <a:solidFill>
                  <a:schemeClr val="dk1"/>
                </a:solidFill>
              </a:rPr>
              <a:t>variableName</a:t>
            </a:r>
            <a:r>
              <a:rPr lang="en" sz="1400"/>
              <a:t>&gt; &lt;</a:t>
            </a:r>
            <a:r>
              <a:rPr b="1" lang="en" sz="1400">
                <a:solidFill>
                  <a:schemeClr val="dk1"/>
                </a:solidFill>
              </a:rPr>
              <a:t>pin#</a:t>
            </a:r>
            <a:r>
              <a:rPr lang="en" sz="1400"/>
              <a:t>&gt;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▰"/>
            </a:pPr>
            <a:r>
              <a:rPr b="1" lang="en" sz="1400">
                <a:solidFill>
                  <a:schemeClr val="dk1"/>
                </a:solidFill>
              </a:rPr>
              <a:t>variableName</a:t>
            </a:r>
            <a:r>
              <a:rPr lang="en" sz="1400">
                <a:solidFill>
                  <a:schemeClr val="dk1"/>
                </a:solidFill>
              </a:rPr>
              <a:t> can be anyt</a:t>
            </a:r>
            <a:r>
              <a:rPr lang="en" sz="1400"/>
              <a:t>hing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Check the </a:t>
            </a:r>
            <a:r>
              <a:rPr b="1" lang="en" sz="1400">
                <a:solidFill>
                  <a:schemeClr val="lt1"/>
                </a:solidFill>
                <a:highlight>
                  <a:srgbClr val="674EA7"/>
                </a:highlight>
              </a:rPr>
              <a:t>number</a:t>
            </a:r>
            <a:r>
              <a:rPr b="1" lang="en" sz="1400">
                <a:solidFill>
                  <a:schemeClr val="dk1"/>
                </a:solidFill>
              </a:rPr>
              <a:t>/</a:t>
            </a:r>
            <a:r>
              <a:rPr b="1" lang="en" sz="1400">
                <a:solidFill>
                  <a:schemeClr val="lt1"/>
                </a:solidFill>
                <a:highlight>
                  <a:srgbClr val="38761D"/>
                </a:highlight>
              </a:rPr>
              <a:t>name</a:t>
            </a:r>
            <a:r>
              <a:rPr b="1" lang="en" sz="1400">
                <a:solidFill>
                  <a:schemeClr val="lt1"/>
                </a:solidFill>
                <a:highlight>
                  <a:schemeClr val="lt1"/>
                </a:highlight>
              </a:rPr>
              <a:t> </a:t>
            </a:r>
            <a:r>
              <a:rPr lang="en" sz="1400"/>
              <a:t>on</a:t>
            </a:r>
            <a:r>
              <a:rPr lang="en" sz="1400"/>
              <a:t> the </a:t>
            </a:r>
            <a:r>
              <a:rPr lang="en" sz="1400" u="sng"/>
              <a:t>Arduino Nano pinout</a:t>
            </a:r>
            <a:r>
              <a:rPr lang="en" sz="1400"/>
              <a:t> and replace &lt;</a:t>
            </a:r>
            <a:r>
              <a:rPr b="1" lang="en" sz="1400">
                <a:solidFill>
                  <a:schemeClr val="dk1"/>
                </a:solidFill>
              </a:rPr>
              <a:t>pin#</a:t>
            </a:r>
            <a:r>
              <a:rPr lang="en" sz="1400"/>
              <a:t>&gt; with it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If we ever change pins, we can just change our #define statement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▰"/>
            </a:pPr>
            <a:r>
              <a:rPr lang="en" sz="1400"/>
              <a:t>Makes program organized &amp; </a:t>
            </a:r>
            <a:r>
              <a:rPr lang="en" sz="1400"/>
              <a:t>easier to manage</a:t>
            </a:r>
            <a:endParaRPr sz="1400"/>
          </a:p>
        </p:txBody>
      </p:sp>
      <p:cxnSp>
        <p:nvCxnSpPr>
          <p:cNvPr id="262" name="Google Shape;262;p10"/>
          <p:cNvCxnSpPr/>
          <p:nvPr/>
        </p:nvCxnSpPr>
        <p:spPr>
          <a:xfrm rot="10800000">
            <a:off x="6406950" y="2355400"/>
            <a:ext cx="303300" cy="75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3" name="Google Shape;263;p10"/>
          <p:cNvSpPr/>
          <p:nvPr/>
        </p:nvSpPr>
        <p:spPr>
          <a:xfrm>
            <a:off x="6710250" y="2009875"/>
            <a:ext cx="624335" cy="385275"/>
          </a:xfrm>
          <a:custGeom>
            <a:rect b="b" l="l" r="r" t="t"/>
            <a:pathLst>
              <a:path extrusionOk="0" h="15411" w="24931">
                <a:moveTo>
                  <a:pt x="0" y="13913"/>
                </a:moveTo>
                <a:cubicBezTo>
                  <a:pt x="7107" y="13913"/>
                  <a:pt x="14571" y="16753"/>
                  <a:pt x="21314" y="14505"/>
                </a:cubicBezTo>
                <a:cubicBezTo>
                  <a:pt x="26015" y="12938"/>
                  <a:pt x="24570" y="4955"/>
                  <a:pt x="24570" y="0"/>
                </a:cubicBez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setup() functions</a:t>
            </a:r>
            <a:endParaRPr/>
          </a:p>
        </p:txBody>
      </p:sp>
      <p:sp>
        <p:nvSpPr>
          <p:cNvPr id="269" name="Google Shape;269;p1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71" name="Google Shape;2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900" y="2131950"/>
            <a:ext cx="273367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"/>
          <p:cNvSpPr/>
          <p:nvPr/>
        </p:nvSpPr>
        <p:spPr>
          <a:xfrm>
            <a:off x="5409775" y="2039825"/>
            <a:ext cx="15102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5409775" y="2595625"/>
            <a:ext cx="1912200" cy="8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5409775" y="3565725"/>
            <a:ext cx="2733600" cy="7284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 txBox="1"/>
          <p:nvPr>
            <p:ph idx="1" type="body"/>
          </p:nvPr>
        </p:nvSpPr>
        <p:spPr>
          <a:xfrm>
            <a:off x="457200" y="1956300"/>
            <a:ext cx="47529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pinMode(pin#, INPUT/OUTPUT)</a:t>
            </a:r>
            <a:endParaRPr b="1"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▰"/>
            </a:pPr>
            <a:r>
              <a:rPr lang="en" sz="1400"/>
              <a:t>W</a:t>
            </a:r>
            <a:r>
              <a:rPr lang="en" sz="1400"/>
              <a:t>e #define’d our pins, so we can use the new name (RECEIVER/LED) instead of pin#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▰"/>
            </a:pPr>
            <a:r>
              <a:rPr lang="en" sz="1400"/>
              <a:t>Specify if your pin is INPUT or OUTPUT. 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▰"/>
            </a:pPr>
            <a:r>
              <a:rPr b="1" lang="en" sz="1400"/>
              <a:t>Do this for ALL pins you use</a:t>
            </a:r>
            <a:r>
              <a:rPr lang="en" sz="1400"/>
              <a:t>!!! Otherwise, your pin will do nothing!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▰"/>
            </a:pPr>
            <a:r>
              <a:rPr b="1" lang="en" sz="1400">
                <a:solidFill>
                  <a:schemeClr val="dk1"/>
                </a:solidFill>
              </a:rPr>
              <a:t>Serial.begin(baud rate)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▰"/>
            </a:pPr>
            <a:r>
              <a:rPr lang="en" sz="1400">
                <a:solidFill>
                  <a:schemeClr val="dk1"/>
                </a:solidFill>
              </a:rPr>
              <a:t>Allows us to use Serial.print()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▰"/>
            </a:pPr>
            <a:r>
              <a:rPr lang="en" sz="1400">
                <a:solidFill>
                  <a:schemeClr val="dk1"/>
                </a:solidFill>
              </a:rPr>
              <a:t>The baud rate is rate for serial data transmission, usually for printing things out. </a:t>
            </a:r>
            <a:r>
              <a:rPr lang="en" sz="1400">
                <a:solidFill>
                  <a:schemeClr val="dk1"/>
                </a:solidFill>
              </a:rPr>
              <a:t>We g</a:t>
            </a:r>
            <a:r>
              <a:rPr lang="en" sz="1400">
                <a:solidFill>
                  <a:schemeClr val="dk1"/>
                </a:solidFill>
              </a:rPr>
              <a:t>enerally use 9600 bits per second.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loop() </a:t>
            </a:r>
            <a:endParaRPr/>
          </a:p>
        </p:txBody>
      </p:sp>
      <p:sp>
        <p:nvSpPr>
          <p:cNvPr id="281" name="Google Shape;281;p1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83" name="Google Shape;28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900" y="2131950"/>
            <a:ext cx="273367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/>
          <p:nvPr/>
        </p:nvSpPr>
        <p:spPr>
          <a:xfrm>
            <a:off x="5409775" y="2039825"/>
            <a:ext cx="15102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5409775" y="2595625"/>
            <a:ext cx="1912200" cy="876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5409775" y="3565725"/>
            <a:ext cx="2733600" cy="72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/>
          <p:nvPr>
            <p:ph idx="1" type="body"/>
          </p:nvPr>
        </p:nvSpPr>
        <p:spPr>
          <a:xfrm>
            <a:off x="457200" y="2108700"/>
            <a:ext cx="47529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D683"/>
              </a:buClr>
              <a:buSzPts val="1400"/>
              <a:buChar char="▰"/>
            </a:pPr>
            <a:r>
              <a:rPr lang="en" sz="1400"/>
              <a:t>The code in your loop() will repeat infinitely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The core of your code goes here</a:t>
            </a:r>
            <a:endParaRPr b="1" sz="1400"/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400"/>
              <a:buChar char="▰"/>
            </a:pPr>
            <a:r>
              <a:rPr lang="en" sz="1400"/>
              <a:t>Program whatever it is you want your microcontroller to do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Usually, this will be reading inputs and outputting signals to various pins.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 txBox="1"/>
          <p:nvPr>
            <p:ph idx="1" type="body"/>
          </p:nvPr>
        </p:nvSpPr>
        <p:spPr>
          <a:xfrm>
            <a:off x="457200" y="2239875"/>
            <a:ext cx="47529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b="1" lang="en" sz="1800">
                <a:solidFill>
                  <a:srgbClr val="233A44"/>
                </a:solidFill>
              </a:rPr>
              <a:t>digitalWrite(pin #, HIGH/LOW)</a:t>
            </a:r>
            <a:endParaRPr sz="1800">
              <a:solidFill>
                <a:srgbClr val="233A44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▰"/>
            </a:pPr>
            <a:r>
              <a:rPr lang="en" sz="1800">
                <a:solidFill>
                  <a:srgbClr val="233A44"/>
                </a:solidFill>
              </a:rPr>
              <a:t>outputs discrete voltage (HIGH/LOW)</a:t>
            </a:r>
            <a:endParaRPr sz="1800">
              <a:solidFill>
                <a:srgbClr val="233A4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b="1" lang="en" sz="1800">
                <a:solidFill>
                  <a:srgbClr val="233A44"/>
                </a:solidFill>
              </a:rPr>
              <a:t>analogRead(pin #)</a:t>
            </a:r>
            <a:endParaRPr sz="1800">
              <a:solidFill>
                <a:srgbClr val="233A44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▰"/>
            </a:pPr>
            <a:r>
              <a:rPr lang="en" sz="1800">
                <a:solidFill>
                  <a:srgbClr val="233A44"/>
                </a:solidFill>
              </a:rPr>
              <a:t>reads variable voltage </a:t>
            </a:r>
            <a:endParaRPr sz="1800">
              <a:solidFill>
                <a:srgbClr val="233A44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▰"/>
            </a:pPr>
            <a:r>
              <a:rPr lang="en" sz="1800">
                <a:solidFill>
                  <a:srgbClr val="233A44"/>
                </a:solidFill>
              </a:rPr>
              <a:t>(a range from 0-1023)</a:t>
            </a:r>
            <a:endParaRPr sz="1800">
              <a:solidFill>
                <a:srgbClr val="233A4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b="1" lang="en" sz="1800">
                <a:solidFill>
                  <a:srgbClr val="233A44"/>
                </a:solidFill>
              </a:rPr>
              <a:t>delay(milliseconds)</a:t>
            </a:r>
            <a:endParaRPr b="1" sz="1800">
              <a:solidFill>
                <a:srgbClr val="233A44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▰"/>
            </a:pPr>
            <a:r>
              <a:rPr lang="en" sz="1800">
                <a:solidFill>
                  <a:srgbClr val="233A44"/>
                </a:solidFill>
              </a:rPr>
              <a:t>pauses for a specified time</a:t>
            </a:r>
            <a:endParaRPr sz="1800">
              <a:solidFill>
                <a:srgbClr val="233A44"/>
              </a:solidFill>
            </a:endParaRPr>
          </a:p>
        </p:txBody>
      </p:sp>
      <p:sp>
        <p:nvSpPr>
          <p:cNvPr id="293" name="Google Shape;293;p1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Basic Functions</a:t>
            </a:r>
            <a:endParaRPr/>
          </a:p>
        </p:txBody>
      </p:sp>
      <p:sp>
        <p:nvSpPr>
          <p:cNvPr id="294" name="Google Shape;294;p1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296" name="Google Shape;296;p13"/>
          <p:cNvSpPr txBox="1"/>
          <p:nvPr/>
        </p:nvSpPr>
        <p:spPr>
          <a:xfrm>
            <a:off x="4990625" y="1620325"/>
            <a:ext cx="37749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Font typeface="Chivo"/>
              <a:buChar char="▰"/>
            </a:pPr>
            <a:r>
              <a:rPr b="1" i="0" lang="en" sz="18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Serial.print(text)</a:t>
            </a:r>
            <a:endParaRPr b="1" i="0" sz="1800" u="none" cap="none" strike="noStrike">
              <a:solidFill>
                <a:srgbClr val="00001A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Font typeface="Chivo"/>
              <a:buChar char="▰"/>
            </a:pPr>
            <a:r>
              <a:rPr b="0" i="0" lang="en" sz="18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prints out text to the serial window </a:t>
            </a:r>
            <a:endParaRPr b="0" i="0" sz="1800" u="none" cap="none" strike="noStrike">
              <a:solidFill>
                <a:srgbClr val="00001A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Font typeface="Chivo"/>
              <a:buChar char="▰"/>
            </a:pPr>
            <a:r>
              <a:rPr b="1" i="0" lang="en" sz="18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Serial.println(text)</a:t>
            </a:r>
            <a:endParaRPr b="1" i="0" sz="1800" u="none" cap="none" strike="noStrike">
              <a:solidFill>
                <a:srgbClr val="00001A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Font typeface="Chivo"/>
              <a:buChar char="▰"/>
            </a:pPr>
            <a:r>
              <a:rPr b="0" i="0" lang="en" sz="18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same as above, but adds a new line afterward</a:t>
            </a:r>
            <a:endParaRPr b="0" i="0" sz="1800" u="none" cap="none" strike="noStrike">
              <a:solidFill>
                <a:srgbClr val="00001A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CC0000"/>
                </a:solidFill>
                <a:latin typeface="Chivo"/>
                <a:ea typeface="Chivo"/>
                <a:cs typeface="Chivo"/>
                <a:sym typeface="Chivo"/>
              </a:rPr>
              <a:t>Make sure you call Serial.begin(9600) in setup() or this won’t work!</a:t>
            </a:r>
            <a:endParaRPr b="0" i="0" sz="1800" u="none" cap="none" strike="noStrike">
              <a:solidFill>
                <a:srgbClr val="CC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1A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Printing to the Serial Monitor</a:t>
            </a:r>
            <a:endParaRPr/>
          </a:p>
        </p:txBody>
      </p:sp>
      <p:sp>
        <p:nvSpPr>
          <p:cNvPr id="302" name="Google Shape;302;p1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346925" y="1630800"/>
            <a:ext cx="4950000" cy="2941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Chivo"/>
              <a:buAutoNum type="arabicPeriod"/>
            </a:pPr>
            <a:r>
              <a:rPr b="0" i="0" lang="en" sz="1800" u="none" cap="none" strike="noStrike">
                <a:solidFill>
                  <a:srgbClr val="233A44"/>
                </a:solidFill>
                <a:latin typeface="Chivo"/>
                <a:ea typeface="Chivo"/>
                <a:cs typeface="Chivo"/>
                <a:sym typeface="Chivo"/>
              </a:rPr>
              <a:t>Make sure the Arduino Nano board is selected under Tools</a:t>
            </a:r>
            <a:endParaRPr b="0" i="0" sz="1800" u="none" cap="none" strike="noStrike">
              <a:solidFill>
                <a:srgbClr val="233A44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A44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Chivo"/>
              <a:buAutoNum type="arabicPeriod"/>
            </a:pPr>
            <a:r>
              <a:rPr b="0" i="0" lang="en" sz="1800" u="none" cap="none" strike="noStrike">
                <a:solidFill>
                  <a:srgbClr val="233A44"/>
                </a:solidFill>
                <a:latin typeface="Chivo"/>
                <a:ea typeface="Chivo"/>
                <a:cs typeface="Chivo"/>
                <a:sym typeface="Chivo"/>
              </a:rPr>
              <a:t>Select the proper COM port you are connecting the Arduino to under Tools</a:t>
            </a:r>
            <a:endParaRPr b="0" i="0" sz="1800" u="none" cap="none" strike="noStrike">
              <a:solidFill>
                <a:srgbClr val="233A44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A44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Chivo"/>
              <a:buAutoNum type="arabicPeriod"/>
            </a:pPr>
            <a:r>
              <a:rPr b="0" i="0" lang="en" sz="1800" u="none" cap="none" strike="noStrike">
                <a:solidFill>
                  <a:srgbClr val="233A44"/>
                </a:solidFill>
                <a:latin typeface="Chivo"/>
                <a:ea typeface="Chivo"/>
                <a:cs typeface="Chivo"/>
                <a:sym typeface="Chivo"/>
              </a:rPr>
              <a:t>Upload your code</a:t>
            </a:r>
            <a:endParaRPr b="0" i="0" sz="1800" u="none" cap="none" strike="noStrike">
              <a:solidFill>
                <a:srgbClr val="233A44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A44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Chivo"/>
              <a:buAutoNum type="arabicPeriod"/>
            </a:pPr>
            <a:r>
              <a:rPr b="0" i="0" lang="en" sz="1800" u="none" cap="none" strike="noStrike">
                <a:solidFill>
                  <a:srgbClr val="233A44"/>
                </a:solidFill>
                <a:latin typeface="Chivo"/>
                <a:ea typeface="Chivo"/>
                <a:cs typeface="Chivo"/>
                <a:sym typeface="Chivo"/>
              </a:rPr>
              <a:t>Open your serial monitor</a:t>
            </a:r>
            <a:endParaRPr b="0" i="0" sz="1800" u="none" cap="none" strike="noStrike">
              <a:solidFill>
                <a:srgbClr val="233A44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04" name="Google Shape;3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1175" y="2654300"/>
            <a:ext cx="2753677" cy="19958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174" y="497050"/>
            <a:ext cx="2921076" cy="17616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50" y="1557925"/>
            <a:ext cx="3640775" cy="3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Uploading code to Arduino</a:t>
            </a:r>
            <a:endParaRPr/>
          </a:p>
        </p:txBody>
      </p:sp>
      <p:sp>
        <p:nvSpPr>
          <p:cNvPr id="312" name="Google Shape;312;p15"/>
          <p:cNvSpPr txBox="1"/>
          <p:nvPr>
            <p:ph idx="1" type="body"/>
          </p:nvPr>
        </p:nvSpPr>
        <p:spPr>
          <a:xfrm>
            <a:off x="4156625" y="1395950"/>
            <a:ext cx="4733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Select correct serial port under</a:t>
            </a:r>
            <a:r>
              <a:rPr b="1" lang="en" sz="2000"/>
              <a:t> Tools&gt;Port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Click on the Upload button        and you should see your Arduino flashing. The window should then display “Done Uploading.”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500"/>
              <a:t>Code will not upload if: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It can’t be compiled/verified. Error messages will appear informing you about where in the code it went wrong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The wrong serial port is chosen</a:t>
            </a:r>
            <a:endParaRPr sz="1500"/>
          </a:p>
        </p:txBody>
      </p:sp>
      <p:sp>
        <p:nvSpPr>
          <p:cNvPr id="313" name="Google Shape;313;p1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" name="Google Shape;314;p15"/>
          <p:cNvCxnSpPr/>
          <p:nvPr/>
        </p:nvCxnSpPr>
        <p:spPr>
          <a:xfrm rot="10800000">
            <a:off x="563725" y="1746600"/>
            <a:ext cx="3389700" cy="132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15" name="Google Shape;3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250" y="2074925"/>
            <a:ext cx="343450" cy="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Example: Voltage Divider Circuit </a:t>
            </a:r>
            <a:endParaRPr/>
          </a:p>
        </p:txBody>
      </p:sp>
      <p:sp>
        <p:nvSpPr>
          <p:cNvPr id="321" name="Google Shape;321;p1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5" y="2032500"/>
            <a:ext cx="3181600" cy="27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4150" y="2426838"/>
            <a:ext cx="2381800" cy="622925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p16"/>
          <p:cNvSpPr txBox="1"/>
          <p:nvPr/>
        </p:nvSpPr>
        <p:spPr>
          <a:xfrm>
            <a:off x="4879725" y="1097450"/>
            <a:ext cx="3773400" cy="120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When we connect an analog pin here and use analogRead(), we read a voltage given by the equation: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5" name="Google Shape;325;p16"/>
          <p:cNvSpPr txBox="1"/>
          <p:nvPr/>
        </p:nvSpPr>
        <p:spPr>
          <a:xfrm>
            <a:off x="2450825" y="14616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+5V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26" name="Google Shape;326;p16"/>
          <p:cNvCxnSpPr/>
          <p:nvPr/>
        </p:nvCxnSpPr>
        <p:spPr>
          <a:xfrm flipH="1">
            <a:off x="2142425" y="1946250"/>
            <a:ext cx="744000" cy="4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7" name="Google Shape;327;p16"/>
          <p:cNvSpPr txBox="1"/>
          <p:nvPr/>
        </p:nvSpPr>
        <p:spPr>
          <a:xfrm>
            <a:off x="2279600" y="45563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GND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28" name="Google Shape;328;p16"/>
          <p:cNvCxnSpPr/>
          <p:nvPr/>
        </p:nvCxnSpPr>
        <p:spPr>
          <a:xfrm rot="10800000">
            <a:off x="2138300" y="3999250"/>
            <a:ext cx="311700" cy="5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p16"/>
          <p:cNvCxnSpPr>
            <a:stCxn id="324" idx="1"/>
            <a:endCxn id="330" idx="3"/>
          </p:cNvCxnSpPr>
          <p:nvPr/>
        </p:nvCxnSpPr>
        <p:spPr>
          <a:xfrm flipH="1">
            <a:off x="3561525" y="1701950"/>
            <a:ext cx="1318200" cy="14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31" name="Google Shape;3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332" name="Google Shape;332;p16"/>
          <p:cNvSpPr txBox="1"/>
          <p:nvPr/>
        </p:nvSpPr>
        <p:spPr>
          <a:xfrm>
            <a:off x="435850" y="2821600"/>
            <a:ext cx="481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5V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33" name="Google Shape;333;p16"/>
          <p:cNvSpPr txBox="1"/>
          <p:nvPr>
            <p:ph idx="1" type="body"/>
          </p:nvPr>
        </p:nvSpPr>
        <p:spPr>
          <a:xfrm>
            <a:off x="3681150" y="4063325"/>
            <a:ext cx="5138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Vout will range between 0V-5V depending on R1 and R2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Vout in this case is voltage across R2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sp>
        <p:nvSpPr>
          <p:cNvPr id="330" name="Google Shape;330;p16"/>
          <p:cNvSpPr txBox="1"/>
          <p:nvPr/>
        </p:nvSpPr>
        <p:spPr>
          <a:xfrm>
            <a:off x="2630650" y="2913825"/>
            <a:ext cx="9309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V</a:t>
            </a:r>
            <a:r>
              <a:rPr b="0" i="0" lang="en" sz="10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out</a:t>
            </a: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=?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34" name="Google Shape;334;p16"/>
          <p:cNvSpPr txBox="1"/>
          <p:nvPr/>
        </p:nvSpPr>
        <p:spPr>
          <a:xfrm>
            <a:off x="4109500" y="3170175"/>
            <a:ext cx="4866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**Since V=IR for each resistor, there is a larger voltage drop across the larger resistor value and a smaller drop across the smaller resistor. This “divides” the input voltage hence the name.</a:t>
            </a:r>
            <a:endParaRPr b="0" i="0" sz="12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Q: If Vin=5V, R1 = 10 Ohms, R2 = 10 Ohms, what is Vout?</a:t>
            </a:r>
            <a:endParaRPr sz="2800"/>
          </a:p>
        </p:txBody>
      </p:sp>
      <p:sp>
        <p:nvSpPr>
          <p:cNvPr id="340" name="Google Shape;340;p1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5" y="2032500"/>
            <a:ext cx="3181600" cy="27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0975" y="2570438"/>
            <a:ext cx="2381800" cy="622925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17"/>
          <p:cNvSpPr txBox="1"/>
          <p:nvPr/>
        </p:nvSpPr>
        <p:spPr>
          <a:xfrm>
            <a:off x="5071275" y="1217725"/>
            <a:ext cx="3773400" cy="120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A: Vout = 5 * [10/(10 + 10)] 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     = 5 * ½ 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   </a:t>
            </a:r>
            <a:r>
              <a:rPr b="0" i="0" lang="en" sz="18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Vout</a:t>
            </a: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 = 2.5V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2450825" y="14616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+5V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45" name="Google Shape;345;p17"/>
          <p:cNvCxnSpPr/>
          <p:nvPr/>
        </p:nvCxnSpPr>
        <p:spPr>
          <a:xfrm flipH="1">
            <a:off x="2142425" y="1946250"/>
            <a:ext cx="744000" cy="4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6" name="Google Shape;346;p17"/>
          <p:cNvSpPr txBox="1"/>
          <p:nvPr/>
        </p:nvSpPr>
        <p:spPr>
          <a:xfrm>
            <a:off x="2279600" y="45563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GND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47" name="Google Shape;347;p17"/>
          <p:cNvCxnSpPr/>
          <p:nvPr/>
        </p:nvCxnSpPr>
        <p:spPr>
          <a:xfrm rot="10800000">
            <a:off x="2138300" y="3999250"/>
            <a:ext cx="311700" cy="5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8" name="Google Shape;348;p17"/>
          <p:cNvCxnSpPr>
            <a:stCxn id="343" idx="1"/>
            <a:endCxn id="349" idx="3"/>
          </p:cNvCxnSpPr>
          <p:nvPr/>
        </p:nvCxnSpPr>
        <p:spPr>
          <a:xfrm flipH="1">
            <a:off x="3561675" y="1822225"/>
            <a:ext cx="1509600" cy="13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50" name="Google Shape;35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351" name="Google Shape;351;p17"/>
          <p:cNvSpPr txBox="1"/>
          <p:nvPr/>
        </p:nvSpPr>
        <p:spPr>
          <a:xfrm>
            <a:off x="435850" y="2821600"/>
            <a:ext cx="481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5V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3706175" y="3487275"/>
            <a:ext cx="5138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Each</a:t>
            </a:r>
            <a:r>
              <a:rPr lang="en" sz="1800"/>
              <a:t> </a:t>
            </a:r>
            <a:r>
              <a:rPr b="1" lang="en" sz="1800"/>
              <a:t>resistor has the same value</a:t>
            </a:r>
            <a:r>
              <a:rPr lang="en" sz="1800"/>
              <a:t> so, the voltage across each should be split evenly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V</a:t>
            </a:r>
            <a:r>
              <a:rPr lang="en" sz="1500"/>
              <a:t>R1</a:t>
            </a:r>
            <a:r>
              <a:rPr lang="en" sz="1800"/>
              <a:t> = 2.5V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V</a:t>
            </a:r>
            <a:r>
              <a:rPr lang="en" sz="1500"/>
              <a:t>R2</a:t>
            </a:r>
            <a:r>
              <a:rPr lang="en" sz="1800"/>
              <a:t> = </a:t>
            </a:r>
            <a:r>
              <a:rPr lang="en" sz="1800">
                <a:solidFill>
                  <a:schemeClr val="dk1"/>
                </a:solidFill>
              </a:rPr>
              <a:t>Vout =</a:t>
            </a:r>
            <a:r>
              <a:rPr lang="en" sz="1800"/>
              <a:t>2.5V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sp>
        <p:nvSpPr>
          <p:cNvPr id="349" name="Google Shape;349;p17"/>
          <p:cNvSpPr txBox="1"/>
          <p:nvPr/>
        </p:nvSpPr>
        <p:spPr>
          <a:xfrm>
            <a:off x="2630650" y="2913825"/>
            <a:ext cx="9309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V</a:t>
            </a:r>
            <a:r>
              <a:rPr b="0" i="0" lang="en" sz="10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out</a:t>
            </a: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=?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Q: If Vin=5V, R1 = 40 Ohms, R2 = 40 Ohms, what is Vout?</a:t>
            </a:r>
            <a:endParaRPr sz="2800"/>
          </a:p>
        </p:txBody>
      </p:sp>
      <p:sp>
        <p:nvSpPr>
          <p:cNvPr id="358" name="Google Shape;358;p1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5" y="2032500"/>
            <a:ext cx="3181600" cy="27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7825" y="1862376"/>
            <a:ext cx="2381800" cy="622925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18"/>
          <p:cNvSpPr txBox="1"/>
          <p:nvPr/>
        </p:nvSpPr>
        <p:spPr>
          <a:xfrm>
            <a:off x="5022575" y="1137863"/>
            <a:ext cx="37734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A:  </a:t>
            </a:r>
            <a:r>
              <a:rPr b="0" i="0" lang="en" sz="18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Vout</a:t>
            </a: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 is still 2.5V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2" name="Google Shape;362;p18"/>
          <p:cNvSpPr txBox="1"/>
          <p:nvPr/>
        </p:nvSpPr>
        <p:spPr>
          <a:xfrm>
            <a:off x="2450825" y="14616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+5V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63" name="Google Shape;363;p18"/>
          <p:cNvCxnSpPr/>
          <p:nvPr/>
        </p:nvCxnSpPr>
        <p:spPr>
          <a:xfrm flipH="1">
            <a:off x="2142425" y="1946250"/>
            <a:ext cx="744000" cy="4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p18"/>
          <p:cNvSpPr txBox="1"/>
          <p:nvPr/>
        </p:nvSpPr>
        <p:spPr>
          <a:xfrm>
            <a:off x="2279600" y="45563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GND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65" name="Google Shape;365;p18"/>
          <p:cNvCxnSpPr/>
          <p:nvPr/>
        </p:nvCxnSpPr>
        <p:spPr>
          <a:xfrm rot="10800000">
            <a:off x="2138300" y="3999250"/>
            <a:ext cx="311700" cy="5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6" name="Google Shape;366;p18"/>
          <p:cNvCxnSpPr>
            <a:stCxn id="361" idx="1"/>
            <a:endCxn id="367" idx="3"/>
          </p:cNvCxnSpPr>
          <p:nvPr/>
        </p:nvCxnSpPr>
        <p:spPr>
          <a:xfrm flipH="1">
            <a:off x="3561575" y="1378163"/>
            <a:ext cx="1461000" cy="17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8" name="Google Shape;36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369" name="Google Shape;369;p18"/>
          <p:cNvSpPr txBox="1"/>
          <p:nvPr/>
        </p:nvSpPr>
        <p:spPr>
          <a:xfrm>
            <a:off x="435850" y="2821600"/>
            <a:ext cx="481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5V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70" name="Google Shape;370;p18"/>
          <p:cNvSpPr txBox="1"/>
          <p:nvPr>
            <p:ph idx="1" type="body"/>
          </p:nvPr>
        </p:nvSpPr>
        <p:spPr>
          <a:xfrm>
            <a:off x="4005600" y="2693125"/>
            <a:ext cx="51384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</a:pPr>
            <a:r>
              <a:rPr lang="en" sz="1600"/>
              <a:t>The voltage is dependent on the ratio of R1 and R2, not the actual values of the resistors itself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b="1" lang="en" sz="1600"/>
              <a:t>Q: </a:t>
            </a:r>
            <a:r>
              <a:rPr lang="en" sz="1600"/>
              <a:t>How does the current in circuit compare to the previous circuit? Is it higher or lower? How can we find the value?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</a:pPr>
            <a:r>
              <a:rPr b="1" lang="en" sz="1600"/>
              <a:t>A:</a:t>
            </a:r>
            <a:r>
              <a:rPr lang="en" sz="1600"/>
              <a:t> Resistors add in series, so Req = R1 + R2 and since V= IReq → I = V/Req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sp>
        <p:nvSpPr>
          <p:cNvPr id="367" name="Google Shape;367;p18"/>
          <p:cNvSpPr txBox="1"/>
          <p:nvPr/>
        </p:nvSpPr>
        <p:spPr>
          <a:xfrm>
            <a:off x="2630650" y="2913825"/>
            <a:ext cx="9309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V</a:t>
            </a:r>
            <a:r>
              <a:rPr b="0" i="0" lang="en" sz="10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out</a:t>
            </a: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=?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Q: If Vin=5V, R1 = 30 Ohms, R2 = 10 Ohms, what is Vout?</a:t>
            </a:r>
            <a:endParaRPr sz="2800"/>
          </a:p>
        </p:txBody>
      </p:sp>
      <p:sp>
        <p:nvSpPr>
          <p:cNvPr id="376" name="Google Shape;376;p1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5" y="2032500"/>
            <a:ext cx="3181600" cy="27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0975" y="2570438"/>
            <a:ext cx="2381800" cy="622925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19"/>
          <p:cNvSpPr txBox="1"/>
          <p:nvPr/>
        </p:nvSpPr>
        <p:spPr>
          <a:xfrm>
            <a:off x="5071275" y="1217725"/>
            <a:ext cx="3773400" cy="120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A: Vout = 5 * [10/(10 + 30)] 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     = 5 * ¼  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   </a:t>
            </a:r>
            <a:r>
              <a:rPr b="0" i="0" lang="en" sz="18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Vout</a:t>
            </a: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 = 1.25V = VR2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   VR1 = 5 - 1.25V = 3.75V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80" name="Google Shape;380;p19"/>
          <p:cNvSpPr txBox="1"/>
          <p:nvPr/>
        </p:nvSpPr>
        <p:spPr>
          <a:xfrm>
            <a:off x="2450825" y="14616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+5V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81" name="Google Shape;381;p19"/>
          <p:cNvCxnSpPr/>
          <p:nvPr/>
        </p:nvCxnSpPr>
        <p:spPr>
          <a:xfrm flipH="1">
            <a:off x="2142425" y="1946250"/>
            <a:ext cx="744000" cy="4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2" name="Google Shape;382;p19"/>
          <p:cNvSpPr txBox="1"/>
          <p:nvPr/>
        </p:nvSpPr>
        <p:spPr>
          <a:xfrm>
            <a:off x="2279600" y="45563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GND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83" name="Google Shape;383;p19"/>
          <p:cNvCxnSpPr/>
          <p:nvPr/>
        </p:nvCxnSpPr>
        <p:spPr>
          <a:xfrm rot="10800000">
            <a:off x="2138300" y="3999250"/>
            <a:ext cx="311700" cy="5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4" name="Google Shape;384;p19"/>
          <p:cNvCxnSpPr>
            <a:stCxn id="379" idx="1"/>
            <a:endCxn id="385" idx="3"/>
          </p:cNvCxnSpPr>
          <p:nvPr/>
        </p:nvCxnSpPr>
        <p:spPr>
          <a:xfrm flipH="1">
            <a:off x="3561675" y="1822225"/>
            <a:ext cx="1509600" cy="13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86" name="Google Shape;38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387" name="Google Shape;387;p19"/>
          <p:cNvSpPr txBox="1"/>
          <p:nvPr/>
        </p:nvSpPr>
        <p:spPr>
          <a:xfrm>
            <a:off x="435850" y="2821600"/>
            <a:ext cx="481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5V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88" name="Google Shape;388;p19"/>
          <p:cNvSpPr txBox="1"/>
          <p:nvPr>
            <p:ph idx="1" type="body"/>
          </p:nvPr>
        </p:nvSpPr>
        <p:spPr>
          <a:xfrm>
            <a:off x="3911900" y="3515650"/>
            <a:ext cx="5138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800"/>
              <a:t>Rule of Thumb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R1 &gt; R2, VR1 &gt; (VR2 = Vout)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R1 &lt; R2, VR1 &lt; (VR2 = Vout)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sp>
        <p:nvSpPr>
          <p:cNvPr id="385" name="Google Shape;385;p19"/>
          <p:cNvSpPr txBox="1"/>
          <p:nvPr/>
        </p:nvSpPr>
        <p:spPr>
          <a:xfrm>
            <a:off x="2630650" y="2913825"/>
            <a:ext cx="9309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V</a:t>
            </a:r>
            <a:r>
              <a:rPr b="0" i="0" lang="en" sz="10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out</a:t>
            </a: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=?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e663c923e_0_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OPS!!</a:t>
            </a:r>
            <a:endParaRPr/>
          </a:p>
        </p:txBody>
      </p:sp>
      <p:sp>
        <p:nvSpPr>
          <p:cNvPr id="149" name="Google Shape;149;gee663c923e_0_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gee663c923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00" y="1716875"/>
            <a:ext cx="4528275" cy="2471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gee663c923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178" y="2151662"/>
            <a:ext cx="885130" cy="4831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gee663c923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102" y="1896805"/>
            <a:ext cx="627742" cy="6092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gee663c923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0118" y="2998356"/>
            <a:ext cx="506687" cy="44521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ee663c923e_0_0"/>
          <p:cNvSpPr txBox="1"/>
          <p:nvPr/>
        </p:nvSpPr>
        <p:spPr>
          <a:xfrm>
            <a:off x="4948650" y="951850"/>
            <a:ext cx="4098000" cy="400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hivo"/>
                <a:ea typeface="Chivo"/>
                <a:cs typeface="Chivo"/>
                <a:sym typeface="Chivo"/>
              </a:rPr>
              <a:t>Overview:</a:t>
            </a:r>
            <a:endParaRPr b="1" sz="2400"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-"/>
            </a:pPr>
            <a:r>
              <a:rPr b="1" lang="en" sz="1600" u="sng">
                <a:latin typeface="Chivo"/>
                <a:ea typeface="Chivo"/>
                <a:cs typeface="Chivo"/>
                <a:sym typeface="Chivo"/>
              </a:rPr>
              <a:t>Lecture 1</a:t>
            </a:r>
            <a:r>
              <a:rPr lang="en" sz="1600">
                <a:latin typeface="Chivo"/>
                <a:ea typeface="Chivo"/>
                <a:cs typeface="Chivo"/>
                <a:sym typeface="Chivo"/>
              </a:rPr>
              <a:t>: </a:t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Arduino basics (microcontroller pinout, programming)</a:t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-"/>
            </a:pPr>
            <a:r>
              <a:rPr b="1" lang="en" sz="1600" u="sng">
                <a:latin typeface="Chivo"/>
                <a:ea typeface="Chivo"/>
                <a:cs typeface="Chivo"/>
                <a:sym typeface="Chivo"/>
              </a:rPr>
              <a:t>Lecture 2</a:t>
            </a:r>
            <a:r>
              <a:rPr b="1" lang="en" sz="1600">
                <a:latin typeface="Chivo"/>
                <a:ea typeface="Chivo"/>
                <a:cs typeface="Chivo"/>
                <a:sym typeface="Chivo"/>
              </a:rPr>
              <a:t>:</a:t>
            </a:r>
            <a:r>
              <a:rPr lang="en" sz="1600">
                <a:latin typeface="Chivo"/>
                <a:ea typeface="Chivo"/>
                <a:cs typeface="Chivo"/>
                <a:sym typeface="Chivo"/>
              </a:rPr>
              <a:t> </a:t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PWM (piezo speaker)</a:t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-"/>
            </a:pPr>
            <a:r>
              <a:rPr b="1" lang="en" sz="1600" u="sng">
                <a:latin typeface="Chivo"/>
                <a:ea typeface="Chivo"/>
                <a:cs typeface="Chivo"/>
                <a:sym typeface="Chivo"/>
              </a:rPr>
              <a:t>Lecture 3</a:t>
            </a:r>
            <a:r>
              <a:rPr b="1" lang="en" sz="1600">
                <a:latin typeface="Chivo"/>
                <a:ea typeface="Chivo"/>
                <a:cs typeface="Chivo"/>
                <a:sym typeface="Chivo"/>
              </a:rPr>
              <a:t>: </a:t>
            </a:r>
            <a:endParaRPr b="1" sz="1600"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Transistors (IR emitter &amp; receiver)</a:t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hivo"/>
              <a:buChar char="-"/>
            </a:pPr>
            <a:r>
              <a:rPr b="1" lang="en" sz="1600" u="sng">
                <a:latin typeface="Chivo"/>
                <a:ea typeface="Chivo"/>
                <a:cs typeface="Chivo"/>
                <a:sym typeface="Chivo"/>
              </a:rPr>
              <a:t>Lecture 4</a:t>
            </a:r>
            <a:r>
              <a:rPr b="1" lang="en" sz="1600">
                <a:latin typeface="Chivo"/>
                <a:ea typeface="Chivo"/>
                <a:cs typeface="Chivo"/>
                <a:sym typeface="Chivo"/>
              </a:rPr>
              <a:t>: </a:t>
            </a:r>
            <a:endParaRPr b="1" sz="1600"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Serial communication (communication between arduinos)</a:t>
            </a:r>
            <a:endParaRPr sz="1600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Q: If Vin=5V, R2 = 30 Ohms, Vout=2.5V, what is R1?</a:t>
            </a:r>
            <a:endParaRPr sz="2800"/>
          </a:p>
        </p:txBody>
      </p:sp>
      <p:sp>
        <p:nvSpPr>
          <p:cNvPr id="394" name="Google Shape;394;p2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5" y="2032500"/>
            <a:ext cx="3181600" cy="27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0975" y="2570438"/>
            <a:ext cx="2381800" cy="622925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p20"/>
          <p:cNvSpPr txBox="1"/>
          <p:nvPr/>
        </p:nvSpPr>
        <p:spPr>
          <a:xfrm>
            <a:off x="5071275" y="1217725"/>
            <a:ext cx="3773400" cy="120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A: 2.5V = 5V * 30/(30+R1)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→ R1 = 30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98" name="Google Shape;398;p20"/>
          <p:cNvSpPr txBox="1"/>
          <p:nvPr/>
        </p:nvSpPr>
        <p:spPr>
          <a:xfrm>
            <a:off x="2450825" y="14616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+5V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99" name="Google Shape;399;p20"/>
          <p:cNvCxnSpPr/>
          <p:nvPr/>
        </p:nvCxnSpPr>
        <p:spPr>
          <a:xfrm flipH="1">
            <a:off x="2142425" y="1946250"/>
            <a:ext cx="744000" cy="4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0" name="Google Shape;400;p20"/>
          <p:cNvSpPr txBox="1"/>
          <p:nvPr/>
        </p:nvSpPr>
        <p:spPr>
          <a:xfrm>
            <a:off x="2279600" y="4556350"/>
            <a:ext cx="7440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GND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01" name="Google Shape;401;p20"/>
          <p:cNvCxnSpPr/>
          <p:nvPr/>
        </p:nvCxnSpPr>
        <p:spPr>
          <a:xfrm rot="10800000">
            <a:off x="2138300" y="3999250"/>
            <a:ext cx="311700" cy="5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20"/>
          <p:cNvCxnSpPr>
            <a:stCxn id="397" idx="1"/>
            <a:endCxn id="403" idx="3"/>
          </p:cNvCxnSpPr>
          <p:nvPr/>
        </p:nvCxnSpPr>
        <p:spPr>
          <a:xfrm flipH="1">
            <a:off x="3561675" y="1822225"/>
            <a:ext cx="1509600" cy="13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04" name="Google Shape;40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405" name="Google Shape;405;p20"/>
          <p:cNvSpPr txBox="1"/>
          <p:nvPr/>
        </p:nvSpPr>
        <p:spPr>
          <a:xfrm>
            <a:off x="435850" y="2821600"/>
            <a:ext cx="481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5V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03" name="Google Shape;403;p20"/>
          <p:cNvSpPr txBox="1"/>
          <p:nvPr/>
        </p:nvSpPr>
        <p:spPr>
          <a:xfrm>
            <a:off x="2630650" y="2913825"/>
            <a:ext cx="9309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V</a:t>
            </a:r>
            <a:r>
              <a:rPr b="0" i="0" lang="en" sz="10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out</a:t>
            </a: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=?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Potentiometer</a:t>
            </a:r>
            <a:endParaRPr/>
          </a:p>
        </p:txBody>
      </p:sp>
      <p:sp>
        <p:nvSpPr>
          <p:cNvPr id="411" name="Google Shape;411;p21"/>
          <p:cNvSpPr txBox="1"/>
          <p:nvPr>
            <p:ph idx="1" type="body"/>
          </p:nvPr>
        </p:nvSpPr>
        <p:spPr>
          <a:xfrm>
            <a:off x="259225" y="2032600"/>
            <a:ext cx="627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A potentiometer can act as a </a:t>
            </a:r>
            <a:r>
              <a:rPr b="1" lang="en" sz="1800"/>
              <a:t>variable voltage divider: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Connect the </a:t>
            </a:r>
            <a:r>
              <a:rPr lang="en" sz="1800"/>
              <a:t>potentiometer pins to the arduino’s respective pins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T</a:t>
            </a:r>
            <a:r>
              <a:rPr lang="en" sz="1800"/>
              <a:t>he </a:t>
            </a:r>
            <a:r>
              <a:rPr b="1" lang="en" sz="1800"/>
              <a:t>middle potentiometer pin</a:t>
            </a:r>
            <a:r>
              <a:rPr lang="en" sz="1800"/>
              <a:t> connects to an </a:t>
            </a:r>
            <a:r>
              <a:rPr b="1" lang="en" sz="1800"/>
              <a:t>analog pin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We can now use analogRead() to detect the voltage of the wiper, which can be varied from ~0-5V by turning the knob to move the wiper.</a:t>
            </a:r>
            <a:endParaRPr sz="1800"/>
          </a:p>
        </p:txBody>
      </p:sp>
      <p:sp>
        <p:nvSpPr>
          <p:cNvPr id="412" name="Google Shape;412;p2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0550" y="1081725"/>
            <a:ext cx="1727699" cy="17276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6971" y="3007375"/>
            <a:ext cx="2102703" cy="18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416" name="Google Shape;4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0979" y="340949"/>
            <a:ext cx="2363274" cy="13833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potentiometer example" id="421" name="Google Shape;4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6450" y="1036450"/>
            <a:ext cx="2535576" cy="149880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2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Potentiometer</a:t>
            </a:r>
            <a:endParaRPr/>
          </a:p>
        </p:txBody>
      </p:sp>
      <p:sp>
        <p:nvSpPr>
          <p:cNvPr id="423" name="Google Shape;423;p22"/>
          <p:cNvSpPr txBox="1"/>
          <p:nvPr>
            <p:ph idx="1" type="body"/>
          </p:nvPr>
        </p:nvSpPr>
        <p:spPr>
          <a:xfrm>
            <a:off x="259225" y="2129375"/>
            <a:ext cx="627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We have an R =100 KOhm potentiometer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Can move the wiper with the knob and effectively change the resistances R1 and R2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R = R1 + R2 = 100K Ohms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R1 and R2 are complementary, meaning they add up to 100K Ohms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If R1 = 10 KOhms, then R2 = 90 KOhms</a:t>
            </a:r>
            <a:endParaRPr sz="1800"/>
          </a:p>
        </p:txBody>
      </p:sp>
      <p:sp>
        <p:nvSpPr>
          <p:cNvPr id="424" name="Google Shape;424;p2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descr="Potentiometer as Voltage divider" id="426" name="Google Shape;42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6450" y="2568875"/>
            <a:ext cx="2535575" cy="142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22"/>
          <p:cNvCxnSpPr/>
          <p:nvPr/>
        </p:nvCxnSpPr>
        <p:spPr>
          <a:xfrm flipH="1" rot="10800000">
            <a:off x="5725350" y="1604000"/>
            <a:ext cx="957900" cy="78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8" name="Google Shape;428;p22"/>
          <p:cNvCxnSpPr/>
          <p:nvPr/>
        </p:nvCxnSpPr>
        <p:spPr>
          <a:xfrm>
            <a:off x="7612500" y="3335075"/>
            <a:ext cx="255300" cy="475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9" name="Google Shape;429;p22"/>
          <p:cNvCxnSpPr/>
          <p:nvPr/>
        </p:nvCxnSpPr>
        <p:spPr>
          <a:xfrm>
            <a:off x="7424375" y="3327875"/>
            <a:ext cx="10800" cy="489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otentiometer as Voltage divider circuit" id="430" name="Google Shape;430;p22"/>
          <p:cNvPicPr preferRelativeResize="0"/>
          <p:nvPr/>
        </p:nvPicPr>
        <p:blipFill rotWithShape="1">
          <a:blip r:embed="rId6">
            <a:alphaModFix/>
          </a:blip>
          <a:srcRect b="0" l="80719" r="0" t="0"/>
          <a:stretch/>
        </p:blipFill>
        <p:spPr>
          <a:xfrm rot="5400000">
            <a:off x="7021350" y="3682700"/>
            <a:ext cx="886450" cy="16904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22"/>
          <p:cNvCxnSpPr/>
          <p:nvPr/>
        </p:nvCxnSpPr>
        <p:spPr>
          <a:xfrm>
            <a:off x="7459175" y="4481525"/>
            <a:ext cx="10800" cy="489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2" name="Google Shape;432;p22"/>
          <p:cNvCxnSpPr/>
          <p:nvPr/>
        </p:nvCxnSpPr>
        <p:spPr>
          <a:xfrm>
            <a:off x="8271007" y="4023357"/>
            <a:ext cx="3300" cy="44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22"/>
          <p:cNvCxnSpPr/>
          <p:nvPr/>
        </p:nvCxnSpPr>
        <p:spPr>
          <a:xfrm>
            <a:off x="6671057" y="4023357"/>
            <a:ext cx="3300" cy="443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Potentiometer as a Voltage Divider </a:t>
            </a:r>
            <a:endParaRPr/>
          </a:p>
        </p:txBody>
      </p:sp>
      <p:sp>
        <p:nvSpPr>
          <p:cNvPr id="439" name="Google Shape;439;p2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5" y="2032500"/>
            <a:ext cx="3181600" cy="279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3"/>
          <p:cNvSpPr txBox="1"/>
          <p:nvPr/>
        </p:nvSpPr>
        <p:spPr>
          <a:xfrm>
            <a:off x="1863725" y="1461650"/>
            <a:ext cx="19989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Side pin 1 (+5V)</a:t>
            </a:r>
            <a:endParaRPr b="1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42" name="Google Shape;442;p23"/>
          <p:cNvCxnSpPr/>
          <p:nvPr/>
        </p:nvCxnSpPr>
        <p:spPr>
          <a:xfrm flipH="1">
            <a:off x="2142425" y="1946250"/>
            <a:ext cx="744000" cy="4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3" name="Google Shape;443;p23"/>
          <p:cNvSpPr txBox="1"/>
          <p:nvPr/>
        </p:nvSpPr>
        <p:spPr>
          <a:xfrm>
            <a:off x="2279600" y="4556350"/>
            <a:ext cx="19989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Side pin 2 (GND)</a:t>
            </a:r>
            <a:endParaRPr b="1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44" name="Google Shape;444;p23"/>
          <p:cNvCxnSpPr/>
          <p:nvPr/>
        </p:nvCxnSpPr>
        <p:spPr>
          <a:xfrm rot="10800000">
            <a:off x="2138300" y="3999250"/>
            <a:ext cx="311700" cy="5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5" name="Google Shape;445;p23"/>
          <p:cNvSpPr txBox="1"/>
          <p:nvPr/>
        </p:nvSpPr>
        <p:spPr>
          <a:xfrm>
            <a:off x="5004225" y="3494350"/>
            <a:ext cx="3435300" cy="140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Wiper (Analog Pin)</a:t>
            </a:r>
            <a:r>
              <a:rPr b="0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. By turning the knob, the values of R1 and R2 change. This, in turn, changes the read voltage.</a:t>
            </a:r>
            <a:endParaRPr b="0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46" name="Google Shape;4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447" name="Google Shape;447;p23"/>
          <p:cNvSpPr txBox="1"/>
          <p:nvPr/>
        </p:nvSpPr>
        <p:spPr>
          <a:xfrm>
            <a:off x="435850" y="2821600"/>
            <a:ext cx="481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5V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48" name="Google Shape;448;p23"/>
          <p:cNvCxnSpPr>
            <a:stCxn id="445" idx="1"/>
          </p:cNvCxnSpPr>
          <p:nvPr/>
        </p:nvCxnSpPr>
        <p:spPr>
          <a:xfrm rot="10800000">
            <a:off x="2971725" y="3289600"/>
            <a:ext cx="2032500" cy="9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9" name="Google Shape;449;p23"/>
          <p:cNvSpPr/>
          <p:nvPr/>
        </p:nvSpPr>
        <p:spPr>
          <a:xfrm>
            <a:off x="266650" y="2036975"/>
            <a:ext cx="1505700" cy="2851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3"/>
          <p:cNvSpPr txBox="1"/>
          <p:nvPr/>
        </p:nvSpPr>
        <p:spPr>
          <a:xfrm>
            <a:off x="266650" y="4827725"/>
            <a:ext cx="9726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Chivo"/>
                <a:ea typeface="Chivo"/>
                <a:cs typeface="Chivo"/>
                <a:sym typeface="Chivo"/>
              </a:rPr>
              <a:t>Arduino</a:t>
            </a:r>
            <a:endParaRPr b="0" i="0" sz="1400" u="none" cap="none" strike="noStrike">
              <a:solidFill>
                <a:srgbClr val="0000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51" name="Google Shape;451;p23"/>
          <p:cNvSpPr/>
          <p:nvPr/>
        </p:nvSpPr>
        <p:spPr>
          <a:xfrm>
            <a:off x="2798425" y="3198525"/>
            <a:ext cx="87900" cy="91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7687" y="1315700"/>
            <a:ext cx="2375979" cy="20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3"/>
          <p:cNvSpPr txBox="1"/>
          <p:nvPr/>
        </p:nvSpPr>
        <p:spPr>
          <a:xfrm>
            <a:off x="5686475" y="2823150"/>
            <a:ext cx="7440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+5V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54" name="Google Shape;454;p23"/>
          <p:cNvSpPr txBox="1"/>
          <p:nvPr/>
        </p:nvSpPr>
        <p:spPr>
          <a:xfrm>
            <a:off x="6578475" y="2823150"/>
            <a:ext cx="7440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GND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55" name="Google Shape;455;p23"/>
          <p:cNvSpPr txBox="1"/>
          <p:nvPr/>
        </p:nvSpPr>
        <p:spPr>
          <a:xfrm>
            <a:off x="5071325" y="1890500"/>
            <a:ext cx="4815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R1</a:t>
            </a:r>
            <a:endParaRPr b="1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56" name="Google Shape;456;p23"/>
          <p:cNvSpPr txBox="1"/>
          <p:nvPr/>
        </p:nvSpPr>
        <p:spPr>
          <a:xfrm>
            <a:off x="7222500" y="2407650"/>
            <a:ext cx="481500" cy="4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R2</a:t>
            </a:r>
            <a:endParaRPr b="1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57" name="Google Shape;457;p23"/>
          <p:cNvCxnSpPr>
            <a:stCxn id="455" idx="3"/>
          </p:cNvCxnSpPr>
          <p:nvPr/>
        </p:nvCxnSpPr>
        <p:spPr>
          <a:xfrm>
            <a:off x="5552825" y="2130800"/>
            <a:ext cx="434100" cy="3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8" name="Google Shape;458;p23"/>
          <p:cNvCxnSpPr>
            <a:stCxn id="456" idx="1"/>
          </p:cNvCxnSpPr>
          <p:nvPr/>
        </p:nvCxnSpPr>
        <p:spPr>
          <a:xfrm rot="10800000">
            <a:off x="6826200" y="2286450"/>
            <a:ext cx="396300" cy="36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59" name="Google Shape;45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36250" y="1010898"/>
            <a:ext cx="1998900" cy="522783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lt1"/>
                </a:solidFill>
              </a:rPr>
              <a:t>Break - Questions?</a:t>
            </a:r>
            <a:endParaRPr/>
          </a:p>
        </p:txBody>
      </p:sp>
      <p:sp>
        <p:nvSpPr>
          <p:cNvPr id="465" name="Google Shape;465;p24"/>
          <p:cNvSpPr txBox="1"/>
          <p:nvPr>
            <p:ph idx="1" type="body"/>
          </p:nvPr>
        </p:nvSpPr>
        <p:spPr>
          <a:xfrm>
            <a:off x="3521050" y="195495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Review: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Arduino pins and pinout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Arduino IDE and programming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Potentiometer as a variable voltage divider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20525"/>
            <a:ext cx="3048000" cy="223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ba4d92d86_1_138"/>
          <p:cNvSpPr txBox="1"/>
          <p:nvPr>
            <p:ph type="ctrTitle"/>
          </p:nvPr>
        </p:nvSpPr>
        <p:spPr>
          <a:xfrm>
            <a:off x="457200" y="799275"/>
            <a:ext cx="6624900" cy="31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1: Potentiometer Blink</a:t>
            </a:r>
            <a:endParaRPr/>
          </a:p>
        </p:txBody>
      </p:sp>
      <p:pic>
        <p:nvPicPr>
          <p:cNvPr id="474" name="Google Shape;474;geba4d92d86_1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7725" y="2182100"/>
            <a:ext cx="2634945" cy="26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eba4d92d86_1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8143" y="2364695"/>
            <a:ext cx="1284357" cy="132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8575" y="1814300"/>
            <a:ext cx="3024401" cy="30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8150" y="2022175"/>
            <a:ext cx="1474190" cy="15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5"/>
          <p:cNvSpPr txBox="1"/>
          <p:nvPr>
            <p:ph idx="1" type="body"/>
          </p:nvPr>
        </p:nvSpPr>
        <p:spPr>
          <a:xfrm>
            <a:off x="457200" y="2239875"/>
            <a:ext cx="50826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Create a blinking LED with its blinking rate controlled by a potentiometer</a:t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Print the value being read from the potentiometer to your Serial monitor</a:t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D683"/>
              </a:buClr>
              <a:buSzPts val="1800"/>
              <a:buFont typeface="Calibri"/>
              <a:buChar char="▰"/>
            </a:pPr>
            <a:r>
              <a:rPr lang="en" sz="18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Project isn’t too complicated, it’s just for you to get a first look at how to use a microcontroller.</a:t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5"/>
          <p:cNvSpPr txBox="1"/>
          <p:nvPr>
            <p:ph type="title"/>
          </p:nvPr>
        </p:nvSpPr>
        <p:spPr>
          <a:xfrm>
            <a:off x="2553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800"/>
              <a:t>Project 1: Potentiometer Blink</a:t>
            </a:r>
            <a:endParaRPr sz="3800"/>
          </a:p>
        </p:txBody>
      </p:sp>
      <p:sp>
        <p:nvSpPr>
          <p:cNvPr id="484" name="Google Shape;484;p2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Schematic and Pseudocode</a:t>
            </a:r>
            <a:endParaRPr/>
          </a:p>
        </p:txBody>
      </p:sp>
      <p:sp>
        <p:nvSpPr>
          <p:cNvPr id="491" name="Google Shape;491;p2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5" y="1814288"/>
            <a:ext cx="4495175" cy="257463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6350" y="1721025"/>
            <a:ext cx="3969125" cy="26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6"/>
          <p:cNvSpPr txBox="1"/>
          <p:nvPr/>
        </p:nvSpPr>
        <p:spPr>
          <a:xfrm>
            <a:off x="602800" y="4521775"/>
            <a:ext cx="8166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Pseudocode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: text that describes what the actual code does, concisely explaining it for readers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5" name="Google Shape;495;p26"/>
          <p:cNvSpPr/>
          <p:nvPr/>
        </p:nvSpPr>
        <p:spPr>
          <a:xfrm>
            <a:off x="2193400" y="3580825"/>
            <a:ext cx="324900" cy="11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The LED Circuit </a:t>
            </a:r>
            <a:endParaRPr/>
          </a:p>
        </p:txBody>
      </p:sp>
      <p:sp>
        <p:nvSpPr>
          <p:cNvPr id="501" name="Google Shape;501;p2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27"/>
          <p:cNvSpPr txBox="1"/>
          <p:nvPr>
            <p:ph idx="1" type="body"/>
          </p:nvPr>
        </p:nvSpPr>
        <p:spPr>
          <a:xfrm>
            <a:off x="142125" y="2042775"/>
            <a:ext cx="60444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1900"/>
              <a:buFont typeface="Chivo"/>
              <a:buChar char="▰"/>
            </a:pPr>
            <a:r>
              <a:rPr lang="en" sz="1900"/>
              <a:t>To power the LED circuit, we will use D7 as an OUTPUT pin</a:t>
            </a:r>
            <a:endParaRPr sz="1900"/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urier New"/>
              <a:buChar char="▰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#define LED_PIN 7	 //D7 is 7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urier New"/>
              <a:buChar char="▰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pinMode(LED_PIN, OUTPUT);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urier New"/>
              <a:buChar char="▰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digitalWrite(LED_PIN,HIGH);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▰"/>
            </a:pPr>
            <a:r>
              <a:rPr lang="en" sz="1900"/>
              <a:t>Could also use any one of D0-D12 or A0-A5 pins</a:t>
            </a:r>
            <a:endParaRPr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▰"/>
            </a:pPr>
            <a:r>
              <a:rPr b="1" lang="en" sz="1900">
                <a:solidFill>
                  <a:srgbClr val="FF0000"/>
                </a:solidFill>
              </a:rPr>
              <a:t>D7 acts as a voltage source (5V) for the circuit if it is HIGH </a:t>
            </a:r>
            <a:endParaRPr b="1" sz="1900">
              <a:solidFill>
                <a:srgbClr val="FF0000"/>
              </a:solidFill>
            </a:endParaRPr>
          </a:p>
        </p:txBody>
      </p:sp>
      <p:pic>
        <p:nvPicPr>
          <p:cNvPr id="503" name="Google Shape;503;p27"/>
          <p:cNvPicPr preferRelativeResize="0"/>
          <p:nvPr/>
        </p:nvPicPr>
        <p:blipFill rotWithShape="1">
          <a:blip r:embed="rId3">
            <a:alphaModFix/>
          </a:blip>
          <a:srcRect b="20086" l="36465" r="8136" t="-7166"/>
          <a:stretch/>
        </p:blipFill>
        <p:spPr>
          <a:xfrm>
            <a:off x="6365825" y="2042775"/>
            <a:ext cx="2778175" cy="25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7"/>
          <p:cNvSpPr/>
          <p:nvPr/>
        </p:nvSpPr>
        <p:spPr>
          <a:xfrm>
            <a:off x="5294175" y="1204550"/>
            <a:ext cx="3767100" cy="692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digitalWrite(LED_PIN, HIGH);  //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5V LED 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digitalWrite(LED_PIN, LOW); //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0V LED off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27"/>
          <p:cNvCxnSpPr>
            <a:stCxn id="504" idx="2"/>
          </p:cNvCxnSpPr>
          <p:nvPr/>
        </p:nvCxnSpPr>
        <p:spPr>
          <a:xfrm>
            <a:off x="7177725" y="1896650"/>
            <a:ext cx="683700" cy="1318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50" y="325600"/>
            <a:ext cx="3555525" cy="47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8"/>
          <p:cNvSpPr txBox="1"/>
          <p:nvPr/>
        </p:nvSpPr>
        <p:spPr>
          <a:xfrm>
            <a:off x="3023125" y="521550"/>
            <a:ext cx="393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+</a:t>
            </a:r>
            <a:endParaRPr b="0" i="0" sz="20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13" name="Google Shape;513;p28"/>
          <p:cNvSpPr txBox="1"/>
          <p:nvPr/>
        </p:nvSpPr>
        <p:spPr>
          <a:xfrm>
            <a:off x="3927925" y="521550"/>
            <a:ext cx="393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-</a:t>
            </a:r>
            <a:endParaRPr b="0" i="0" sz="20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14" name="Google Shape;514;p28"/>
          <p:cNvSpPr txBox="1"/>
          <p:nvPr/>
        </p:nvSpPr>
        <p:spPr>
          <a:xfrm>
            <a:off x="4378300" y="738138"/>
            <a:ext cx="46365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9900"/>
                </a:solidFill>
                <a:latin typeface="Chivo"/>
                <a:ea typeface="Chivo"/>
                <a:cs typeface="Chivo"/>
                <a:sym typeface="Chivo"/>
              </a:rPr>
              <a:t>Create the LED Circuit</a:t>
            </a:r>
            <a:endParaRPr b="1" i="0" sz="3000" u="none" cap="none" strike="noStrike">
              <a:solidFill>
                <a:srgbClr val="FF99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hivo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Place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Arduino</a:t>
            </a: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in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bridge</a:t>
            </a: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of the breadboard</a:t>
            </a:r>
            <a:endParaRPr b="0" i="0" sz="17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hivo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First connect your Arduino to your computer through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micro USB cable</a:t>
            </a:r>
            <a:endParaRPr b="1" i="0" sz="17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hivo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Connect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ground pin</a:t>
            </a: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to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ground line</a:t>
            </a:r>
            <a:endParaRPr b="1" i="0" sz="17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hivo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Connect one end of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resistor</a:t>
            </a: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to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pin D7</a:t>
            </a: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and the other end to an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unused part of the breadboard</a:t>
            </a:r>
            <a:endParaRPr b="1" i="0" sz="17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hivo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Connect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longer leg</a:t>
            </a: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(anode +) of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LED</a:t>
            </a: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to the end of the resistor that IS NOT connected to pin D7</a:t>
            </a:r>
            <a:endParaRPr b="0" i="0" sz="17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Chivo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Connect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shorter leg </a:t>
            </a: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(cathode -) of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LED</a:t>
            </a:r>
            <a:r>
              <a:rPr b="0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to the </a:t>
            </a:r>
            <a:r>
              <a:rPr b="1" i="0" lang="en" sz="17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ground line</a:t>
            </a:r>
            <a:endParaRPr b="1" i="0" sz="17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>
            <a:off x="214300" y="589725"/>
            <a:ext cx="2337900" cy="615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hivo"/>
                <a:ea typeface="Chivo"/>
                <a:cs typeface="Chivo"/>
                <a:sym typeface="Chivo"/>
              </a:rPr>
              <a:t>*Just an example board, not what’s described</a:t>
            </a:r>
            <a:endParaRPr b="1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Downloading Arduino IDE</a:t>
            </a:r>
            <a:endParaRPr/>
          </a:p>
        </p:txBody>
      </p:sp>
      <p:sp>
        <p:nvSpPr>
          <p:cNvPr id="160" name="Google Shape;160;p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3"/>
          <p:cNvPicPr preferRelativeResize="0"/>
          <p:nvPr/>
        </p:nvPicPr>
        <p:blipFill rotWithShape="1">
          <a:blip r:embed="rId3">
            <a:alphaModFix/>
          </a:blip>
          <a:srcRect b="7398" l="0" r="0" t="0"/>
          <a:stretch/>
        </p:blipFill>
        <p:spPr>
          <a:xfrm>
            <a:off x="259225" y="2010750"/>
            <a:ext cx="5636402" cy="2707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3"/>
          <p:cNvSpPr/>
          <p:nvPr/>
        </p:nvSpPr>
        <p:spPr>
          <a:xfrm>
            <a:off x="3764450" y="2811413"/>
            <a:ext cx="1833000" cy="245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3764450" y="3999150"/>
            <a:ext cx="1833000" cy="245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"/>
          <p:cNvSpPr txBox="1"/>
          <p:nvPr/>
        </p:nvSpPr>
        <p:spPr>
          <a:xfrm>
            <a:off x="5998800" y="2403425"/>
            <a:ext cx="31452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Click here </a:t>
            </a:r>
            <a:r>
              <a:rPr lang="en" sz="1600">
                <a:latin typeface="Chivo"/>
                <a:ea typeface="Chivo"/>
                <a:cs typeface="Chivo"/>
                <a:sym typeface="Chivo"/>
              </a:rPr>
              <a:t>for</a:t>
            </a:r>
            <a:r>
              <a:rPr b="0" i="0" lang="en" sz="16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Windows</a:t>
            </a:r>
            <a:endParaRPr b="0" i="0" sz="16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165" name="Google Shape;165;p3"/>
          <p:cNvCxnSpPr>
            <a:stCxn id="164" idx="1"/>
            <a:endCxn id="162" idx="6"/>
          </p:cNvCxnSpPr>
          <p:nvPr/>
        </p:nvCxnSpPr>
        <p:spPr>
          <a:xfrm flipH="1">
            <a:off x="5597400" y="2612675"/>
            <a:ext cx="401400" cy="32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" name="Google Shape;166;p3"/>
          <p:cNvSpPr txBox="1"/>
          <p:nvPr/>
        </p:nvSpPr>
        <p:spPr>
          <a:xfrm>
            <a:off x="6147350" y="3273050"/>
            <a:ext cx="27270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Click here </a:t>
            </a:r>
            <a:r>
              <a:rPr lang="en" sz="1600">
                <a:latin typeface="Chivo"/>
                <a:ea typeface="Chivo"/>
                <a:cs typeface="Chivo"/>
                <a:sym typeface="Chivo"/>
              </a:rPr>
              <a:t>for</a:t>
            </a:r>
            <a:r>
              <a:rPr b="0" i="0" lang="en" sz="16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Mac</a:t>
            </a:r>
            <a:endParaRPr b="0" i="0" sz="16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167" name="Google Shape;167;p3"/>
          <p:cNvCxnSpPr>
            <a:stCxn id="166" idx="1"/>
            <a:endCxn id="163" idx="6"/>
          </p:cNvCxnSpPr>
          <p:nvPr/>
        </p:nvCxnSpPr>
        <p:spPr>
          <a:xfrm flipH="1">
            <a:off x="5597450" y="3482300"/>
            <a:ext cx="549900" cy="63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3"/>
          <p:cNvSpPr txBox="1"/>
          <p:nvPr/>
        </p:nvSpPr>
        <p:spPr>
          <a:xfrm>
            <a:off x="4121925" y="1307150"/>
            <a:ext cx="4909200" cy="757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to download: </a:t>
            </a:r>
            <a:r>
              <a:rPr b="0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https://www.arduino.cc/en/main/software</a:t>
            </a:r>
            <a:endParaRPr b="0" i="0" sz="20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 txBox="1"/>
          <p:nvPr>
            <p:ph idx="2" type="body"/>
          </p:nvPr>
        </p:nvSpPr>
        <p:spPr>
          <a:xfrm>
            <a:off x="4848900" y="648225"/>
            <a:ext cx="4295100" cy="43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FF9900"/>
                </a:solidFill>
              </a:rPr>
              <a:t>Reminders</a:t>
            </a:r>
            <a:r>
              <a:rPr b="1" lang="en" sz="1400">
                <a:solidFill>
                  <a:srgbClr val="FF9900"/>
                </a:solidFill>
              </a:rPr>
              <a:t> for programming:</a:t>
            </a:r>
            <a:endParaRPr b="1" sz="1400">
              <a:solidFill>
                <a:srgbClr val="FF99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To define a pin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#define &lt;pin_name&gt; &lt;pin number&gt;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To set baud rate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Serial.begin(9600);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To set the pinmode to output or input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pinMode(&lt;pin_name&gt;,OUTPUT or INPUT);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To turn LED on, provide the “voltage source”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digitalWrite(&lt;pin_name&gt;,HIGH);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To delay code and keep LED on for a certain amount of time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delay(&lt;time in ms&gt;);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To turn LED off, take away source (0V)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digitalWrite(&lt;pin_name&gt;,LOW);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To read value from Potentiometer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b="1" lang="en" sz="1400"/>
              <a:t>analogRead(&lt;pin_name&gt;);</a:t>
            </a:r>
            <a:endParaRPr b="1" sz="1400"/>
          </a:p>
        </p:txBody>
      </p:sp>
      <p:sp>
        <p:nvSpPr>
          <p:cNvPr id="521" name="Google Shape;521;p2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2" name="Google Shape;5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0" y="1556063"/>
            <a:ext cx="3969125" cy="2695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3" name="Google Shape;523;p29"/>
          <p:cNvSpPr txBox="1"/>
          <p:nvPr/>
        </p:nvSpPr>
        <p:spPr>
          <a:xfrm>
            <a:off x="766325" y="4399250"/>
            <a:ext cx="37671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**Just replace the brackets &lt;    &gt; with the corresponding value!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24" name="Google Shape;524;p29"/>
          <p:cNvSpPr txBox="1"/>
          <p:nvPr>
            <p:ph type="title"/>
          </p:nvPr>
        </p:nvSpPr>
        <p:spPr>
          <a:xfrm>
            <a:off x="381000" y="-1525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Program the Arduino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 make the LED blink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Common Mistakes</a:t>
            </a:r>
            <a:endParaRPr/>
          </a:p>
        </p:txBody>
      </p:sp>
      <p:sp>
        <p:nvSpPr>
          <p:cNvPr id="530" name="Google Shape;530;p30"/>
          <p:cNvSpPr txBox="1"/>
          <p:nvPr>
            <p:ph idx="1" type="body"/>
          </p:nvPr>
        </p:nvSpPr>
        <p:spPr>
          <a:xfrm>
            <a:off x="1211075" y="1909300"/>
            <a:ext cx="74757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arenR"/>
            </a:pPr>
            <a:r>
              <a:rPr b="1" lang="en"/>
              <a:t>Shorting 5V and GND</a:t>
            </a:r>
            <a:r>
              <a:rPr lang="en"/>
              <a:t> by connecting adjacent pins of potentiometer and turning knob so that the resistance between the 2 pins is 0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/>
              <a:t>Copying the </a:t>
            </a:r>
            <a:r>
              <a:rPr b="1" lang="en"/>
              <a:t>#define RECEIVER 14</a:t>
            </a:r>
            <a:r>
              <a:rPr lang="en"/>
              <a:t> into your Arduino program exactly… it is only an example!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arenR"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30"/>
          <p:cNvPicPr preferRelativeResize="0"/>
          <p:nvPr/>
        </p:nvPicPr>
        <p:blipFill rotWithShape="1">
          <a:blip r:embed="rId3">
            <a:alphaModFix/>
          </a:blip>
          <a:srcRect b="83757" l="0" r="48636" t="0"/>
          <a:stretch/>
        </p:blipFill>
        <p:spPr>
          <a:xfrm>
            <a:off x="2104675" y="4142375"/>
            <a:ext cx="1929325" cy="4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ba4d92d86_1_0"/>
          <p:cNvSpPr txBox="1"/>
          <p:nvPr>
            <p:ph type="title"/>
          </p:nvPr>
        </p:nvSpPr>
        <p:spPr>
          <a:xfrm>
            <a:off x="108625" y="119575"/>
            <a:ext cx="3546600" cy="689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Deadlines</a:t>
            </a:r>
            <a:endParaRPr/>
          </a:p>
        </p:txBody>
      </p:sp>
      <p:sp>
        <p:nvSpPr>
          <p:cNvPr id="538" name="Google Shape;538;geba4d92d86_1_0"/>
          <p:cNvSpPr txBox="1"/>
          <p:nvPr>
            <p:ph idx="1" type="body"/>
          </p:nvPr>
        </p:nvSpPr>
        <p:spPr>
          <a:xfrm>
            <a:off x="3655225" y="1356750"/>
            <a:ext cx="54357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i="1" lang="en"/>
              <a:t>Potentiometer blink</a:t>
            </a:r>
            <a:r>
              <a:rPr i="1" lang="en"/>
              <a:t> is due:</a:t>
            </a:r>
            <a:endParaRPr i="1"/>
          </a:p>
          <a:p>
            <a:pPr indent="-38100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Monday Students: 10/4</a:t>
            </a:r>
            <a:endParaRPr b="1"/>
          </a:p>
          <a:p>
            <a:pPr indent="-38100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Thursday Students: 10/7</a:t>
            </a:r>
            <a:endParaRPr b="1"/>
          </a:p>
          <a:p>
            <a:pPr indent="-3810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More p</a:t>
            </a:r>
            <a:r>
              <a:rPr lang="en"/>
              <a:t>roject details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Come to our </a:t>
            </a:r>
            <a:r>
              <a:rPr b="1" lang="en"/>
              <a:t>LAB HOURS</a:t>
            </a:r>
            <a:r>
              <a:rPr lang="en"/>
              <a:t> for help!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Check out lab hours for: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(Mon): Ryuichi, Rachel, or 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(Thur): Wesley, Paula</a:t>
            </a:r>
            <a:endParaRPr/>
          </a:p>
        </p:txBody>
      </p:sp>
      <p:sp>
        <p:nvSpPr>
          <p:cNvPr id="539" name="Google Shape;539;geba4d92d86_1_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geba4d92d8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200" y="1601850"/>
            <a:ext cx="2228426" cy="222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eba4d92d86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75" y="3213050"/>
            <a:ext cx="2710301" cy="1461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 txBox="1"/>
          <p:nvPr>
            <p:ph type="ctrTitle"/>
          </p:nvPr>
        </p:nvSpPr>
        <p:spPr>
          <a:xfrm>
            <a:off x="4572000" y="1027875"/>
            <a:ext cx="4191000" cy="3182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2d8fb64c8_0_0"/>
          <p:cNvSpPr txBox="1"/>
          <p:nvPr>
            <p:ph type="title"/>
          </p:nvPr>
        </p:nvSpPr>
        <p:spPr>
          <a:xfrm>
            <a:off x="184425" y="184975"/>
            <a:ext cx="3342000" cy="8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problems</a:t>
            </a:r>
            <a:endParaRPr/>
          </a:p>
        </p:txBody>
      </p:sp>
      <p:sp>
        <p:nvSpPr>
          <p:cNvPr id="552" name="Google Shape;552;gf2d8fb64c8_0_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gf2d8fb64c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50" y="1048625"/>
            <a:ext cx="5189074" cy="28576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4" name="Google Shape;554;gf2d8fb64c8_0_0"/>
          <p:cNvSpPr txBox="1"/>
          <p:nvPr>
            <p:ph idx="1" type="body"/>
          </p:nvPr>
        </p:nvSpPr>
        <p:spPr>
          <a:xfrm>
            <a:off x="2717850" y="2572450"/>
            <a:ext cx="6059100" cy="183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Sometimes if you can’t upload code to the Arduino, you may need to download driver for the Arduino Nano: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Link here to download</a:t>
            </a:r>
            <a:endParaRPr/>
          </a:p>
        </p:txBody>
      </p:sp>
      <p:sp>
        <p:nvSpPr>
          <p:cNvPr id="555" name="Google Shape;555;gf2d8fb64c8_0_0"/>
          <p:cNvSpPr txBox="1"/>
          <p:nvPr/>
        </p:nvSpPr>
        <p:spPr>
          <a:xfrm>
            <a:off x="347250" y="4003750"/>
            <a:ext cx="12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^ </a:t>
            </a:r>
            <a:r>
              <a:rPr lang="en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5"/>
              </a:rPr>
              <a:t>Link here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173" name="Google Shape;173;p4"/>
          <p:cNvPicPr preferRelativeResize="0"/>
          <p:nvPr/>
        </p:nvPicPr>
        <p:blipFill rotWithShape="1">
          <a:blip r:embed="rId4">
            <a:alphaModFix/>
          </a:blip>
          <a:srcRect b="30557" l="0" r="0" t="27111"/>
          <a:stretch/>
        </p:blipFill>
        <p:spPr>
          <a:xfrm rot="-5400000">
            <a:off x="6196700" y="2513425"/>
            <a:ext cx="3695725" cy="15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What is a Microcontroller? (MCU)</a:t>
            </a:r>
            <a:endParaRPr/>
          </a:p>
        </p:txBody>
      </p:sp>
      <p:sp>
        <p:nvSpPr>
          <p:cNvPr id="175" name="Google Shape;175;p4"/>
          <p:cNvSpPr txBox="1"/>
          <p:nvPr>
            <p:ph idx="1" type="body"/>
          </p:nvPr>
        </p:nvSpPr>
        <p:spPr>
          <a:xfrm>
            <a:off x="457200" y="2032500"/>
            <a:ext cx="69849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Essentially a small programmable computer that can coordinate different input/output functions in your circuit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Font typeface="Chivo"/>
              <a:buChar char="▰"/>
            </a:pPr>
            <a:r>
              <a:rPr lang="en" sz="1800"/>
              <a:t>ex: read temperature sensor and turn a fan motor accordingly, RC car, etc.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Connects to your circuit via different pins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▰"/>
            </a:pPr>
            <a:r>
              <a:rPr b="1" lang="en" sz="1800">
                <a:solidFill>
                  <a:srgbClr val="FF0000"/>
                </a:solidFill>
              </a:rPr>
              <a:t>Analog INPUT pin</a:t>
            </a:r>
            <a:r>
              <a:rPr b="1" lang="en" sz="1800">
                <a:solidFill>
                  <a:srgbClr val="FF0000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▰"/>
            </a:pPr>
            <a:r>
              <a:rPr b="1" lang="en" sz="1800">
                <a:solidFill>
                  <a:srgbClr val="0000FF"/>
                </a:solidFill>
              </a:rPr>
              <a:t>Digital INPUT/OUTPUT pins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▰"/>
            </a:pPr>
            <a:r>
              <a:rPr b="1" lang="en" sz="1800">
                <a:solidFill>
                  <a:srgbClr val="9900FF"/>
                </a:solidFill>
              </a:rPr>
              <a:t>Digital PWM OUTPUT Pins </a:t>
            </a:r>
            <a:r>
              <a:rPr b="1" lang="en" sz="1800">
                <a:solidFill>
                  <a:srgbClr val="FF0000"/>
                </a:solidFill>
              </a:rPr>
              <a:t>(Analog OUTPUT)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Code (C++ in this case) controls hardware</a:t>
            </a:r>
            <a:endParaRPr sz="1800"/>
          </a:p>
        </p:txBody>
      </p:sp>
      <p:sp>
        <p:nvSpPr>
          <p:cNvPr id="176" name="Google Shape;176;p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78" name="Google Shape;178;p4"/>
          <p:cNvSpPr txBox="1"/>
          <p:nvPr/>
        </p:nvSpPr>
        <p:spPr>
          <a:xfrm>
            <a:off x="7163913" y="949875"/>
            <a:ext cx="17613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Arduino Nano</a:t>
            </a:r>
            <a:endParaRPr b="1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8452075" y="2501575"/>
            <a:ext cx="374700" cy="165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7335650" y="2501575"/>
            <a:ext cx="330000" cy="2225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4"/>
          <p:cNvCxnSpPr/>
          <p:nvPr/>
        </p:nvCxnSpPr>
        <p:spPr>
          <a:xfrm flipH="1">
            <a:off x="7079000" y="2810275"/>
            <a:ext cx="361800" cy="10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4"/>
          <p:cNvCxnSpPr/>
          <p:nvPr/>
        </p:nvCxnSpPr>
        <p:spPr>
          <a:xfrm flipH="1">
            <a:off x="7079000" y="3228800"/>
            <a:ext cx="361800" cy="10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4"/>
          <p:cNvCxnSpPr/>
          <p:nvPr/>
        </p:nvCxnSpPr>
        <p:spPr>
          <a:xfrm flipH="1">
            <a:off x="7079000" y="3409650"/>
            <a:ext cx="361800" cy="10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4"/>
          <p:cNvCxnSpPr/>
          <p:nvPr/>
        </p:nvCxnSpPr>
        <p:spPr>
          <a:xfrm flipH="1">
            <a:off x="7079000" y="4009025"/>
            <a:ext cx="361800" cy="10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4"/>
          <p:cNvCxnSpPr/>
          <p:nvPr/>
        </p:nvCxnSpPr>
        <p:spPr>
          <a:xfrm flipH="1">
            <a:off x="7079000" y="4228900"/>
            <a:ext cx="361800" cy="10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4"/>
          <p:cNvCxnSpPr/>
          <p:nvPr/>
        </p:nvCxnSpPr>
        <p:spPr>
          <a:xfrm flipH="1">
            <a:off x="7079000" y="4448775"/>
            <a:ext cx="361800" cy="10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4"/>
          <p:cNvCxnSpPr/>
          <p:nvPr/>
        </p:nvCxnSpPr>
        <p:spPr>
          <a:xfrm>
            <a:off x="7068225" y="2820900"/>
            <a:ext cx="21300" cy="1703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100" y="152400"/>
            <a:ext cx="706379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/>
          <p:nvPr/>
        </p:nvSpPr>
        <p:spPr>
          <a:xfrm>
            <a:off x="7123525" y="2071050"/>
            <a:ext cx="481500" cy="24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7123525" y="2473775"/>
            <a:ext cx="694200" cy="11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7123525" y="3377225"/>
            <a:ext cx="694200" cy="11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70225" y="140625"/>
            <a:ext cx="6490500" cy="872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latin typeface="Chivo"/>
                <a:ea typeface="Chivo"/>
                <a:cs typeface="Chivo"/>
                <a:sym typeface="Chivo"/>
              </a:rPr>
              <a:t>Arduino Nano</a:t>
            </a:r>
            <a:r>
              <a:rPr b="1" i="0" lang="en" sz="2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pinout</a:t>
            </a:r>
            <a:r>
              <a:rPr b="0" i="0" lang="en" sz="2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. It is basically a map of what each pin does. Consult it often!</a:t>
            </a:r>
            <a:endParaRPr b="0" i="0" sz="2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259225" y="3828375"/>
            <a:ext cx="3549600" cy="43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hivo"/>
                <a:ea typeface="Chivo"/>
                <a:cs typeface="Chivo"/>
                <a:sym typeface="Chivo"/>
              </a:rPr>
              <a:t>Download it here: </a:t>
            </a:r>
            <a:r>
              <a:rPr lang="en" sz="1600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4"/>
              </a:rPr>
              <a:t>Google Drive link</a:t>
            </a:r>
            <a:endParaRPr sz="1600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100" y="152400"/>
            <a:ext cx="706379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/>
          <p:nvPr/>
        </p:nvSpPr>
        <p:spPr>
          <a:xfrm>
            <a:off x="7123525" y="2071050"/>
            <a:ext cx="481500" cy="24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7123525" y="2473775"/>
            <a:ext cx="694200" cy="11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7123525" y="3377225"/>
            <a:ext cx="694200" cy="11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570025" y="3595450"/>
            <a:ext cx="2377200" cy="1224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The </a:t>
            </a:r>
            <a:r>
              <a:rPr b="1" lang="en">
                <a:latin typeface="Chivo"/>
                <a:ea typeface="Chivo"/>
                <a:cs typeface="Chivo"/>
                <a:sym typeface="Chivo"/>
              </a:rPr>
              <a:t>numbers/names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">
                <a:latin typeface="Chivo"/>
                <a:ea typeface="Chivo"/>
                <a:cs typeface="Chivo"/>
                <a:sym typeface="Chivo"/>
              </a:rPr>
              <a:t>in </a:t>
            </a:r>
            <a:r>
              <a:rPr lang="en">
                <a:solidFill>
                  <a:schemeClr val="lt1"/>
                </a:solidFill>
                <a:highlight>
                  <a:srgbClr val="674EA7"/>
                </a:highlight>
                <a:latin typeface="Chivo"/>
                <a:ea typeface="Chivo"/>
                <a:cs typeface="Chivo"/>
                <a:sym typeface="Chivo"/>
              </a:rPr>
              <a:t>purple</a:t>
            </a:r>
            <a:r>
              <a:rPr lang="en">
                <a:latin typeface="Chivo"/>
                <a:ea typeface="Chivo"/>
                <a:cs typeface="Chivo"/>
                <a:sym typeface="Chivo"/>
              </a:rPr>
              <a:t>/</a:t>
            </a:r>
            <a:r>
              <a:rPr lang="en">
                <a:solidFill>
                  <a:schemeClr val="lt1"/>
                </a:solidFill>
                <a:highlight>
                  <a:srgbClr val="38761D"/>
                </a:highlight>
                <a:latin typeface="Chivo"/>
                <a:ea typeface="Chivo"/>
                <a:cs typeface="Chivo"/>
                <a:sym typeface="Chivo"/>
              </a:rPr>
              <a:t>dark green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are recognized by the Arduino programming software. </a:t>
            </a: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We will need this!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6952825" y="1201425"/>
            <a:ext cx="2002800" cy="637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For now, we’ll focus only on these pins: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10" name="Google Shape;210;p6"/>
          <p:cNvCxnSpPr/>
          <p:nvPr/>
        </p:nvCxnSpPr>
        <p:spPr>
          <a:xfrm>
            <a:off x="8557325" y="1827275"/>
            <a:ext cx="45600" cy="16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6"/>
          <p:cNvCxnSpPr>
            <a:endCxn id="206" idx="3"/>
          </p:cNvCxnSpPr>
          <p:nvPr/>
        </p:nvCxnSpPr>
        <p:spPr>
          <a:xfrm flipH="1">
            <a:off x="7817725" y="2521475"/>
            <a:ext cx="7509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" name="Google Shape;212;p6"/>
          <p:cNvCxnSpPr>
            <a:endCxn id="205" idx="3"/>
          </p:cNvCxnSpPr>
          <p:nvPr/>
        </p:nvCxnSpPr>
        <p:spPr>
          <a:xfrm flipH="1">
            <a:off x="7605025" y="2175000"/>
            <a:ext cx="9636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p6"/>
          <p:cNvCxnSpPr>
            <a:endCxn id="207" idx="3"/>
          </p:cNvCxnSpPr>
          <p:nvPr/>
        </p:nvCxnSpPr>
        <p:spPr>
          <a:xfrm flipH="1">
            <a:off x="7817725" y="3420425"/>
            <a:ext cx="7737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p6"/>
          <p:cNvCxnSpPr/>
          <p:nvPr/>
        </p:nvCxnSpPr>
        <p:spPr>
          <a:xfrm flipH="1" rot="10800000">
            <a:off x="633200" y="2834750"/>
            <a:ext cx="574800" cy="105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6"/>
          <p:cNvCxnSpPr/>
          <p:nvPr/>
        </p:nvCxnSpPr>
        <p:spPr>
          <a:xfrm flipH="1" rot="10800000">
            <a:off x="2279500" y="3019800"/>
            <a:ext cx="4335000" cy="92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17970" r="19349" t="0"/>
          <a:stretch/>
        </p:blipFill>
        <p:spPr>
          <a:xfrm>
            <a:off x="5779950" y="1510450"/>
            <a:ext cx="2908500" cy="34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Programming your Arduino (C++)</a:t>
            </a:r>
            <a:endParaRPr/>
          </a:p>
        </p:txBody>
      </p:sp>
      <p:sp>
        <p:nvSpPr>
          <p:cNvPr id="222" name="Google Shape;222;p7"/>
          <p:cNvSpPr txBox="1"/>
          <p:nvPr>
            <p:ph idx="1" type="body"/>
          </p:nvPr>
        </p:nvSpPr>
        <p:spPr>
          <a:xfrm>
            <a:off x="457200" y="2108700"/>
            <a:ext cx="52341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The Arduino Integrated Development Environment (IDE) uses syntax that is very similar to C++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Variables, loops, functions, libraries, etc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▰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Language Reference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▰"/>
            </a:pPr>
            <a:r>
              <a:rPr lang="en" sz="1800"/>
              <a:t>New to programming? Please feel free to ask us for help!</a:t>
            </a:r>
            <a:endParaRPr sz="1800"/>
          </a:p>
        </p:txBody>
      </p:sp>
      <p:sp>
        <p:nvSpPr>
          <p:cNvPr id="223" name="Google Shape;223;p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C++ Syntax for Dummies</a:t>
            </a:r>
            <a:endParaRPr/>
          </a:p>
        </p:txBody>
      </p:sp>
      <p:sp>
        <p:nvSpPr>
          <p:cNvPr id="230" name="Google Shape;230;p8"/>
          <p:cNvSpPr txBox="1"/>
          <p:nvPr>
            <p:ph idx="1" type="body"/>
          </p:nvPr>
        </p:nvSpPr>
        <p:spPr>
          <a:xfrm>
            <a:off x="325150" y="2195300"/>
            <a:ext cx="42405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Semicolons after each statement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Declaring a variable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int </a:t>
            </a:r>
            <a:r>
              <a:rPr b="1" lang="en" sz="1800">
                <a:solidFill>
                  <a:srgbClr val="CC0000"/>
                </a:solidFill>
              </a:rPr>
              <a:t>x</a:t>
            </a:r>
            <a:r>
              <a:rPr lang="en" sz="1800"/>
              <a:t> = 5;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Using a variable (case sensitive)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int </a:t>
            </a:r>
            <a:r>
              <a:rPr b="1" lang="en" sz="1800">
                <a:solidFill>
                  <a:srgbClr val="3C78D8"/>
                </a:solidFill>
              </a:rPr>
              <a:t>y</a:t>
            </a:r>
            <a:r>
              <a:rPr lang="en" sz="1800"/>
              <a:t> = </a:t>
            </a:r>
            <a:r>
              <a:rPr b="1" lang="en" sz="1800">
                <a:solidFill>
                  <a:srgbClr val="CC0000"/>
                </a:solidFill>
              </a:rPr>
              <a:t>x</a:t>
            </a:r>
            <a:r>
              <a:rPr lang="en" sz="1800"/>
              <a:t> + 2;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int </a:t>
            </a:r>
            <a:r>
              <a:rPr b="1" lang="en" sz="1800">
                <a:solidFill>
                  <a:srgbClr val="3C78D8"/>
                </a:solidFill>
              </a:rPr>
              <a:t>y</a:t>
            </a:r>
            <a:r>
              <a:rPr lang="en" sz="1800"/>
              <a:t> = </a:t>
            </a:r>
            <a:r>
              <a:rPr b="1" lang="en" sz="1800"/>
              <a:t>X</a:t>
            </a:r>
            <a:r>
              <a:rPr lang="en" sz="1800"/>
              <a:t> + 2; ← Wrong!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31" name="Google Shape;231;p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553750" y="4329500"/>
            <a:ext cx="8540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1800"/>
              <a:buFont typeface="Chivo"/>
              <a:buChar char="▰"/>
            </a:pPr>
            <a:r>
              <a:rPr b="0" i="0" lang="en" sz="1800" u="none" cap="none" strike="noStrik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If your syntax isn’t correct, the Arduino IDE will fail to compile and give you an error message!</a:t>
            </a:r>
            <a:endParaRPr b="0" i="0" sz="1800" u="none" cap="none" strike="noStrike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33" name="Google Shape;233;p8"/>
          <p:cNvSpPr txBox="1"/>
          <p:nvPr>
            <p:ph idx="1" type="body"/>
          </p:nvPr>
        </p:nvSpPr>
        <p:spPr>
          <a:xfrm>
            <a:off x="4641900" y="1831250"/>
            <a:ext cx="4502100" cy="24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Calling Functions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Function Definition: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800">
                <a:solidFill>
                  <a:srgbClr val="F6B26B"/>
                </a:solidFill>
              </a:rPr>
              <a:t>pinMode</a:t>
            </a:r>
            <a:r>
              <a:rPr lang="en" sz="1800"/>
              <a:t>(pin#, </a:t>
            </a:r>
            <a:r>
              <a:rPr b="1" lang="en" sz="1800">
                <a:solidFill>
                  <a:srgbClr val="6D9EEB"/>
                </a:solidFill>
              </a:rPr>
              <a:t>INPUT/OUTPUT</a:t>
            </a:r>
            <a:r>
              <a:rPr lang="en" sz="1800"/>
              <a:t>);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Call using: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800">
                <a:solidFill>
                  <a:srgbClr val="F6B26B"/>
                </a:solidFill>
              </a:rPr>
              <a:t>pinMode</a:t>
            </a:r>
            <a:r>
              <a:rPr lang="en" sz="1800"/>
              <a:t>(D4, </a:t>
            </a:r>
            <a:r>
              <a:rPr b="1" lang="en" sz="1800">
                <a:solidFill>
                  <a:srgbClr val="6D9EEB"/>
                </a:solidFill>
              </a:rPr>
              <a:t>INPUT</a:t>
            </a:r>
            <a:r>
              <a:rPr lang="en" sz="1800"/>
              <a:t>);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Comments (don’t affect code)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>
                <a:solidFill>
                  <a:schemeClr val="dk2"/>
                </a:solidFill>
              </a:rPr>
              <a:t>// This is a comment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/>
          <p:nvPr>
            <p:ph type="title"/>
          </p:nvPr>
        </p:nvSpPr>
        <p:spPr>
          <a:xfrm>
            <a:off x="457200" y="-100"/>
            <a:ext cx="5486400" cy="1432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Arduino Code Structure</a:t>
            </a:r>
            <a:endParaRPr/>
          </a:p>
        </p:txBody>
      </p:sp>
      <p:sp>
        <p:nvSpPr>
          <p:cNvPr id="239" name="Google Shape;239;p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250" y="-100"/>
            <a:ext cx="1419750" cy="62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241" name="Google Shape;241;p9"/>
          <p:cNvSpPr txBox="1"/>
          <p:nvPr/>
        </p:nvSpPr>
        <p:spPr>
          <a:xfrm>
            <a:off x="132575" y="1211801"/>
            <a:ext cx="4627800" cy="370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Define</a:t>
            </a:r>
            <a:r>
              <a:rPr b="0" i="0" lang="en" sz="1400" u="sng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pins </a:t>
            </a:r>
            <a:r>
              <a:rPr lang="en" u="sng">
                <a:latin typeface="Chivo"/>
                <a:ea typeface="Chivo"/>
                <a:cs typeface="Chivo"/>
                <a:sym typeface="Chivo"/>
              </a:rPr>
              <a:t>at the very top:</a:t>
            </a:r>
            <a:b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Number: </a:t>
            </a:r>
            <a:r>
              <a:rPr b="0" i="0" lang="en" sz="1400" u="none" cap="none" strike="noStrike">
                <a:solidFill>
                  <a:srgbClr val="9900FF"/>
                </a:solidFill>
                <a:latin typeface="Chivo"/>
                <a:ea typeface="Chivo"/>
                <a:cs typeface="Chivo"/>
                <a:sym typeface="Chivo"/>
              </a:rPr>
              <a:t>Purple number from </a:t>
            </a:r>
            <a:r>
              <a:rPr b="1" i="0" lang="en" sz="1400" u="none" cap="none" strike="noStrike">
                <a:solidFill>
                  <a:srgbClr val="9900FF"/>
                </a:solidFill>
                <a:latin typeface="Chivo"/>
                <a:ea typeface="Chivo"/>
                <a:cs typeface="Chivo"/>
                <a:sym typeface="Chivo"/>
              </a:rPr>
              <a:t>pinout</a:t>
            </a:r>
            <a:br>
              <a:rPr b="0" i="0" lang="en" sz="1400" u="none" cap="none" strike="noStrike">
                <a:solidFill>
                  <a:srgbClr val="9900FF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b="0" i="1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#define &lt;variableName&gt; &lt;</a:t>
            </a:r>
            <a:r>
              <a:rPr b="0" i="1" lang="en" sz="1400" u="none" cap="none" strike="noStrike">
                <a:solidFill>
                  <a:srgbClr val="9900FF"/>
                </a:solidFill>
                <a:latin typeface="Chivo"/>
                <a:ea typeface="Chivo"/>
                <a:cs typeface="Chivo"/>
                <a:sym typeface="Chivo"/>
              </a:rPr>
              <a:t>pin#</a:t>
            </a:r>
            <a:r>
              <a:rPr b="0" i="1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&gt;</a:t>
            </a:r>
            <a:endParaRPr b="0" i="1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 u="sng"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setup()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hiv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Runs </a:t>
            </a: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once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at beginning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nitialize pin modes and global variables.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S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et up rate for Serial (usually baud rate)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 u="sng"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loop()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hiv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Runs</a:t>
            </a: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repeatedly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(infinite loop)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hivo"/>
              <a:buChar char="-"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C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ore of your code</a:t>
            </a:r>
            <a:r>
              <a:rPr lang="en">
                <a:latin typeface="Chivo"/>
                <a:ea typeface="Chivo"/>
                <a:cs typeface="Chivo"/>
                <a:sym typeface="Chivo"/>
              </a:rPr>
              <a:t>.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">
                <a:latin typeface="Chivo"/>
                <a:ea typeface="Chivo"/>
                <a:cs typeface="Chivo"/>
                <a:sym typeface="Chivo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mplement what you want the microcontroller to do.</a:t>
            </a:r>
            <a:b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b="0" i="1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(Ex. Printing to monitor: Serial.println(value);)</a:t>
            </a:r>
            <a:endParaRPr b="0" i="1" sz="13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42" name="Google Shape;24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9250" y="1623614"/>
            <a:ext cx="3606569" cy="26800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9"/>
          <p:cNvCxnSpPr/>
          <p:nvPr/>
        </p:nvCxnSpPr>
        <p:spPr>
          <a:xfrm>
            <a:off x="2532775" y="1432000"/>
            <a:ext cx="2688600" cy="17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p9"/>
          <p:cNvCxnSpPr/>
          <p:nvPr/>
        </p:nvCxnSpPr>
        <p:spPr>
          <a:xfrm flipH="1" rot="10800000">
            <a:off x="2717875" y="2318425"/>
            <a:ext cx="2542500" cy="40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9"/>
          <p:cNvCxnSpPr/>
          <p:nvPr/>
        </p:nvCxnSpPr>
        <p:spPr>
          <a:xfrm flipH="1" rot="10800000">
            <a:off x="3263400" y="3516550"/>
            <a:ext cx="2006700" cy="48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" name="Google Shape;246;p9"/>
          <p:cNvSpPr/>
          <p:nvPr/>
        </p:nvSpPr>
        <p:spPr>
          <a:xfrm>
            <a:off x="5287555" y="1509925"/>
            <a:ext cx="1992300" cy="5700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5287555" y="2195823"/>
            <a:ext cx="2522700" cy="10809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5287555" y="3392997"/>
            <a:ext cx="3606300" cy="898800"/>
          </a:xfrm>
          <a:prstGeom prst="rect">
            <a:avLst/>
          </a:prstGeom>
          <a:noFill/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